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409" r:id="rId3"/>
    <p:sldId id="531" r:id="rId4"/>
    <p:sldId id="431" r:id="rId5"/>
    <p:sldId id="432" r:id="rId6"/>
    <p:sldId id="433" r:id="rId7"/>
    <p:sldId id="454" r:id="rId8"/>
    <p:sldId id="410" r:id="rId9"/>
    <p:sldId id="455" r:id="rId10"/>
    <p:sldId id="430" r:id="rId11"/>
    <p:sldId id="474" r:id="rId12"/>
    <p:sldId id="476" r:id="rId13"/>
    <p:sldId id="475" r:id="rId14"/>
    <p:sldId id="478" r:id="rId15"/>
    <p:sldId id="456" r:id="rId16"/>
    <p:sldId id="503" r:id="rId17"/>
    <p:sldId id="504" r:id="rId18"/>
    <p:sldId id="505" r:id="rId19"/>
    <p:sldId id="506" r:id="rId20"/>
    <p:sldId id="507" r:id="rId21"/>
    <p:sldId id="508" r:id="rId22"/>
    <p:sldId id="509" r:id="rId23"/>
    <p:sldId id="510" r:id="rId24"/>
    <p:sldId id="511" r:id="rId25"/>
    <p:sldId id="512" r:id="rId26"/>
    <p:sldId id="513" r:id="rId27"/>
    <p:sldId id="514" r:id="rId28"/>
    <p:sldId id="515" r:id="rId29"/>
    <p:sldId id="516" r:id="rId30"/>
    <p:sldId id="517" r:id="rId31"/>
    <p:sldId id="518" r:id="rId32"/>
    <p:sldId id="519" r:id="rId33"/>
    <p:sldId id="520" r:id="rId34"/>
    <p:sldId id="521" r:id="rId35"/>
    <p:sldId id="494" r:id="rId36"/>
    <p:sldId id="495" r:id="rId37"/>
    <p:sldId id="496" r:id="rId38"/>
    <p:sldId id="497" r:id="rId39"/>
    <p:sldId id="498" r:id="rId40"/>
    <p:sldId id="572" r:id="rId41"/>
    <p:sldId id="499" r:id="rId42"/>
    <p:sldId id="500" r:id="rId43"/>
    <p:sldId id="501" r:id="rId44"/>
    <p:sldId id="472" r:id="rId45"/>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1"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28D"/>
    <a:srgbClr val="FFFFFF"/>
    <a:srgbClr val="6096E6"/>
    <a:srgbClr val="58B6E5"/>
    <a:srgbClr val="AAC6EF"/>
    <a:srgbClr val="EC3F75"/>
    <a:srgbClr val="E5205E"/>
    <a:srgbClr val="E8E8E8"/>
    <a:srgbClr val="56CA95"/>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02" autoAdjust="0"/>
    <p:restoredTop sz="94660"/>
  </p:normalViewPr>
  <p:slideViewPr>
    <p:cSldViewPr snapToGrid="0" showGuides="1">
      <p:cViewPr varScale="1">
        <p:scale>
          <a:sx n="104" d="100"/>
          <a:sy n="104" d="100"/>
        </p:scale>
        <p:origin x="132" y="396"/>
      </p:cViewPr>
      <p:guideLst>
        <p:guide orient="horz" pos="2111"/>
        <p:guide pos="3840"/>
      </p:guideLst>
    </p:cSldViewPr>
  </p:slideViewPr>
  <p:notesTextViewPr>
    <p:cViewPr>
      <p:scale>
        <a:sx n="3" d="2"/>
        <a:sy n="3" d="2"/>
      </p:scale>
      <p:origin x="0" y="0"/>
    </p:cViewPr>
  </p:notesTextViewPr>
  <p:sorterViewPr>
    <p:cViewPr>
      <p:scale>
        <a:sx n="70" d="100"/>
        <a:sy n="70" d="100"/>
      </p:scale>
      <p:origin x="0" y="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gs" Target="tags/tag349.xml"/><Relationship Id="rId5" Type="http://schemas.openxmlformats.org/officeDocument/2006/relationships/slide" Target="slides/slide3.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7.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9.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1.xml"/><Relationship Id="rId2" Type="http://schemas.openxmlformats.org/officeDocument/2006/relationships/image" Target="../media/image14.png"/><Relationship Id="rId1" Type="http://schemas.openxmlformats.org/officeDocument/2006/relationships/tags" Target="../tags/tag8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2.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2" Type="http://schemas.openxmlformats.org/officeDocument/2006/relationships/slideLayout" Target="../slideLayouts/slideLayout7.xml"/><Relationship Id="rId11" Type="http://schemas.openxmlformats.org/officeDocument/2006/relationships/tags" Target="../tags/tag92.xml"/><Relationship Id="rId10" Type="http://schemas.openxmlformats.org/officeDocument/2006/relationships/image" Target="../media/image19.png"/><Relationship Id="rId1" Type="http://schemas.openxmlformats.org/officeDocument/2006/relationships/tags" Target="../tags/tag84.xml"/></Relationships>
</file>

<file path=ppt/slides/_rels/slide17.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2" Type="http://schemas.openxmlformats.org/officeDocument/2006/relationships/slideLayout" Target="../slideLayouts/slideLayout7.xml"/><Relationship Id="rId11" Type="http://schemas.openxmlformats.org/officeDocument/2006/relationships/tags" Target="../tags/tag100.xml"/><Relationship Id="rId10" Type="http://schemas.openxmlformats.org/officeDocument/2006/relationships/image" Target="../media/image22.png"/><Relationship Id="rId1" Type="http://schemas.openxmlformats.org/officeDocument/2006/relationships/tags" Target="../tags/tag93.xml"/></Relationships>
</file>

<file path=ppt/slides/_rels/slide18.xml.rels><?xml version="1.0" encoding="UTF-8" standalone="yes"?>
<Relationships xmlns="http://schemas.openxmlformats.org/package/2006/relationships"><Relationship Id="rId9" Type="http://schemas.openxmlformats.org/officeDocument/2006/relationships/tags" Target="../tags/tag109.xml"/><Relationship Id="rId8" Type="http://schemas.openxmlformats.org/officeDocument/2006/relationships/tags" Target="../tags/tag108.xml"/><Relationship Id="rId7" Type="http://schemas.openxmlformats.org/officeDocument/2006/relationships/tags" Target="../tags/tag107.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5" Type="http://schemas.openxmlformats.org/officeDocument/2006/relationships/slideLayout" Target="../slideLayouts/slideLayout7.xml"/><Relationship Id="rId14" Type="http://schemas.openxmlformats.org/officeDocument/2006/relationships/tags" Target="../tags/tag113.xml"/><Relationship Id="rId13" Type="http://schemas.openxmlformats.org/officeDocument/2006/relationships/image" Target="../media/image23.png"/><Relationship Id="rId12" Type="http://schemas.openxmlformats.org/officeDocument/2006/relationships/tags" Target="../tags/tag112.xml"/><Relationship Id="rId11" Type="http://schemas.openxmlformats.org/officeDocument/2006/relationships/tags" Target="../tags/tag111.xml"/><Relationship Id="rId10" Type="http://schemas.openxmlformats.org/officeDocument/2006/relationships/tags" Target="../tags/tag110.xml"/><Relationship Id="rId1" Type="http://schemas.openxmlformats.org/officeDocument/2006/relationships/tags" Target="../tags/tag101.xml"/></Relationships>
</file>

<file path=ppt/slides/_rels/slide19.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5" Type="http://schemas.openxmlformats.org/officeDocument/2006/relationships/slideLayout" Target="../slideLayouts/slideLayout7.xml"/><Relationship Id="rId14" Type="http://schemas.openxmlformats.org/officeDocument/2006/relationships/tags" Target="../tags/tag123.xml"/><Relationship Id="rId13" Type="http://schemas.openxmlformats.org/officeDocument/2006/relationships/image" Target="../media/image27.png"/><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tags" Target="../tags/tag122.xml"/><Relationship Id="rId1" Type="http://schemas.openxmlformats.org/officeDocument/2006/relationships/tags" Target="../tags/tag114.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9.xml"/><Relationship Id="rId7" Type="http://schemas.openxmlformats.org/officeDocument/2006/relationships/image" Target="../media/image2.png"/><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20.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4" Type="http://schemas.openxmlformats.org/officeDocument/2006/relationships/slideLayout" Target="../slideLayouts/slideLayout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21.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4" Type="http://schemas.openxmlformats.org/officeDocument/2006/relationships/slideLayout" Target="../slideLayouts/slideLayout7.xml"/><Relationship Id="rId13" Type="http://schemas.openxmlformats.org/officeDocument/2006/relationships/tags" Target="../tags/tag148.xml"/><Relationship Id="rId12" Type="http://schemas.openxmlformats.org/officeDocument/2006/relationships/image" Target="../media/image28.png"/><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tags" Target="../tags/tag137.xml"/></Relationships>
</file>

<file path=ppt/slides/_rels/slide22.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4" Type="http://schemas.openxmlformats.org/officeDocument/2006/relationships/slideLayout" Target="../slideLayouts/slideLayout7.xml"/><Relationship Id="rId13" Type="http://schemas.openxmlformats.org/officeDocument/2006/relationships/tags" Target="../tags/tag160.xml"/><Relationship Id="rId12" Type="http://schemas.openxmlformats.org/officeDocument/2006/relationships/image" Target="../media/image29.png"/><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tags" Target="../tags/tag149.xml"/></Relationships>
</file>

<file path=ppt/slides/_rels/slide23.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tags" Target="../tags/tag162.xml"/><Relationship Id="rId14" Type="http://schemas.openxmlformats.org/officeDocument/2006/relationships/slideLayout" Target="../slideLayouts/slideLayout7.xml"/><Relationship Id="rId13" Type="http://schemas.openxmlformats.org/officeDocument/2006/relationships/tags" Target="../tags/tag172.xml"/><Relationship Id="rId12" Type="http://schemas.openxmlformats.org/officeDocument/2006/relationships/image" Target="../media/image30.png"/><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tags" Target="../tags/tag161.xml"/></Relationships>
</file>

<file path=ppt/slides/_rels/slide24.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4" Type="http://schemas.openxmlformats.org/officeDocument/2006/relationships/slideLayout" Target="../slideLayouts/slideLayout7.xml"/><Relationship Id="rId13" Type="http://schemas.openxmlformats.org/officeDocument/2006/relationships/tags" Target="../tags/tag185.xml"/><Relationship Id="rId12" Type="http://schemas.openxmlformats.org/officeDocument/2006/relationships/tags" Target="../tags/tag18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tags" Target="../tags/tag173.xml"/></Relationships>
</file>

<file path=ppt/slides/_rels/slide25.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4" Type="http://schemas.openxmlformats.org/officeDocument/2006/relationships/slideLayout" Target="../slideLayouts/slideLayout7.xml"/><Relationship Id="rId13" Type="http://schemas.openxmlformats.org/officeDocument/2006/relationships/tags" Target="../tags/tag198.xml"/><Relationship Id="rId12" Type="http://schemas.openxmlformats.org/officeDocument/2006/relationships/tags" Target="../tags/tag197.xml"/><Relationship Id="rId11" Type="http://schemas.openxmlformats.org/officeDocument/2006/relationships/tags" Target="../tags/tag196.xml"/><Relationship Id="rId10" Type="http://schemas.openxmlformats.org/officeDocument/2006/relationships/tags" Target="../tags/tag195.xml"/><Relationship Id="rId1" Type="http://schemas.openxmlformats.org/officeDocument/2006/relationships/tags" Target="../tags/tag186.xml"/></Relationships>
</file>

<file path=ppt/slides/_rels/slide26.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206.xml"/><Relationship Id="rId7" Type="http://schemas.openxmlformats.org/officeDocument/2006/relationships/tags" Target="../tags/tag205.xml"/><Relationship Id="rId6" Type="http://schemas.openxmlformats.org/officeDocument/2006/relationships/tags" Target="../tags/tag204.xml"/><Relationship Id="rId5" Type="http://schemas.openxmlformats.org/officeDocument/2006/relationships/tags" Target="../tags/tag203.xml"/><Relationship Id="rId4" Type="http://schemas.openxmlformats.org/officeDocument/2006/relationships/tags" Target="../tags/tag202.xml"/><Relationship Id="rId3" Type="http://schemas.openxmlformats.org/officeDocument/2006/relationships/tags" Target="../tags/tag201.xml"/><Relationship Id="rId2" Type="http://schemas.openxmlformats.org/officeDocument/2006/relationships/tags" Target="../tags/tag200.xml"/><Relationship Id="rId11" Type="http://schemas.openxmlformats.org/officeDocument/2006/relationships/slideLayout" Target="../slideLayouts/slideLayout7.xml"/><Relationship Id="rId10" Type="http://schemas.openxmlformats.org/officeDocument/2006/relationships/tags" Target="../tags/tag207.xml"/><Relationship Id="rId1" Type="http://schemas.openxmlformats.org/officeDocument/2006/relationships/tags" Target="../tags/tag199.xml"/></Relationships>
</file>

<file path=ppt/slides/_rels/slide27.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image" Target="../media/image32.png"/><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 Type="http://schemas.openxmlformats.org/officeDocument/2006/relationships/tags" Target="../tags/tag209.xml"/><Relationship Id="rId11" Type="http://schemas.openxmlformats.org/officeDocument/2006/relationships/slideLayout" Target="../slideLayouts/slideLayout7.xml"/><Relationship Id="rId10" Type="http://schemas.openxmlformats.org/officeDocument/2006/relationships/tags" Target="../tags/tag216.xml"/><Relationship Id="rId1" Type="http://schemas.openxmlformats.org/officeDocument/2006/relationships/tags" Target="../tags/tag20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7.xml"/><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25.xml"/><Relationship Id="rId7" Type="http://schemas.openxmlformats.org/officeDocument/2006/relationships/tags" Target="../tags/tag224.xml"/><Relationship Id="rId6" Type="http://schemas.openxmlformats.org/officeDocument/2006/relationships/tags" Target="../tags/tag223.xml"/><Relationship Id="rId5" Type="http://schemas.openxmlformats.org/officeDocument/2006/relationships/tags" Target="../tags/tag222.xml"/><Relationship Id="rId4" Type="http://schemas.openxmlformats.org/officeDocument/2006/relationships/tags" Target="../tags/tag221.xml"/><Relationship Id="rId3" Type="http://schemas.openxmlformats.org/officeDocument/2006/relationships/tags" Target="../tags/tag220.xml"/><Relationship Id="rId2" Type="http://schemas.openxmlformats.org/officeDocument/2006/relationships/tags" Target="../tags/tag219.xml"/><Relationship Id="rId1" Type="http://schemas.openxmlformats.org/officeDocument/2006/relationships/tags" Target="../tags/tag21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30.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tags" Target="../tags/tag232.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2" Type="http://schemas.openxmlformats.org/officeDocument/2006/relationships/slideLayout" Target="../slideLayouts/slideLayout7.xml"/><Relationship Id="rId11" Type="http://schemas.openxmlformats.org/officeDocument/2006/relationships/tags" Target="../tags/tag233.xml"/><Relationship Id="rId10" Type="http://schemas.openxmlformats.org/officeDocument/2006/relationships/image" Target="../media/image35.png"/><Relationship Id="rId1" Type="http://schemas.openxmlformats.org/officeDocument/2006/relationships/tags" Target="../tags/tag226.xml"/></Relationships>
</file>

<file path=ppt/slides/_rels/slide31.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tags" Target="../tags/tag240.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tags" Target="../tags/tag236.xml"/><Relationship Id="rId2" Type="http://schemas.openxmlformats.org/officeDocument/2006/relationships/tags" Target="../tags/tag235.xml"/><Relationship Id="rId11" Type="http://schemas.openxmlformats.org/officeDocument/2006/relationships/slideLayout" Target="../slideLayouts/slideLayout7.xml"/><Relationship Id="rId10" Type="http://schemas.openxmlformats.org/officeDocument/2006/relationships/tags" Target="../tags/tag241.xml"/><Relationship Id="rId1" Type="http://schemas.openxmlformats.org/officeDocument/2006/relationships/tags" Target="../tags/tag234.xml"/></Relationships>
</file>

<file path=ppt/slides/_rels/slide32.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image" Target="../media/image38.png"/><Relationship Id="rId7" Type="http://schemas.openxmlformats.org/officeDocument/2006/relationships/tags" Target="../tags/tag248.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 Id="rId3" Type="http://schemas.openxmlformats.org/officeDocument/2006/relationships/tags" Target="../tags/tag244.xml"/><Relationship Id="rId2" Type="http://schemas.openxmlformats.org/officeDocument/2006/relationships/tags" Target="../tags/tag243.xml"/><Relationship Id="rId10" Type="http://schemas.openxmlformats.org/officeDocument/2006/relationships/slideLayout" Target="../slideLayouts/slideLayout7.xml"/><Relationship Id="rId1" Type="http://schemas.openxmlformats.org/officeDocument/2006/relationships/tags" Target="../tags/tag242.xml"/></Relationships>
</file>

<file path=ppt/slides/_rels/slide33.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image" Target="../media/image39.png"/><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tags" Target="../tags/tag251.xml"/><Relationship Id="rId10" Type="http://schemas.openxmlformats.org/officeDocument/2006/relationships/slideLayout" Target="../slideLayouts/slideLayout7.xml"/><Relationship Id="rId1" Type="http://schemas.openxmlformats.org/officeDocument/2006/relationships/tags" Target="../tags/tag250.xml"/></Relationships>
</file>

<file path=ppt/slides/_rels/slide34.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image" Target="../media/image40.jpeg"/><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6" Type="http://schemas.openxmlformats.org/officeDocument/2006/relationships/slideLayout" Target="../slideLayouts/slideLayout7.xml"/><Relationship Id="rId15" Type="http://schemas.openxmlformats.org/officeDocument/2006/relationships/tags" Target="../tags/tag270.xml"/><Relationship Id="rId14" Type="http://schemas.openxmlformats.org/officeDocument/2006/relationships/tags" Target="../tags/tag269.xml"/><Relationship Id="rId13" Type="http://schemas.openxmlformats.org/officeDocument/2006/relationships/image" Target="../media/image41.png"/><Relationship Id="rId12" Type="http://schemas.openxmlformats.org/officeDocument/2006/relationships/tags" Target="../tags/tag268.xml"/><Relationship Id="rId11" Type="http://schemas.openxmlformats.org/officeDocument/2006/relationships/tags" Target="../tags/tag267.xml"/><Relationship Id="rId10" Type="http://schemas.openxmlformats.org/officeDocument/2006/relationships/tags" Target="../tags/tag266.xml"/><Relationship Id="rId1" Type="http://schemas.openxmlformats.org/officeDocument/2006/relationships/tags" Target="../tags/tag258.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77.xml"/><Relationship Id="rId7" Type="http://schemas.openxmlformats.org/officeDocument/2006/relationships/image" Target="../media/image42.png"/><Relationship Id="rId6" Type="http://schemas.openxmlformats.org/officeDocument/2006/relationships/tags" Target="../tags/tag276.xml"/><Relationship Id="rId5" Type="http://schemas.openxmlformats.org/officeDocument/2006/relationships/tags" Target="../tags/tag275.xml"/><Relationship Id="rId4" Type="http://schemas.openxmlformats.org/officeDocument/2006/relationships/tags" Target="../tags/tag274.xml"/><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s>
</file>

<file path=ppt/slides/_rels/slide36.xml.rels><?xml version="1.0" encoding="UTF-8" standalone="yes"?>
<Relationships xmlns="http://schemas.openxmlformats.org/package/2006/relationships"><Relationship Id="rId9" Type="http://schemas.openxmlformats.org/officeDocument/2006/relationships/tags" Target="../tags/tag284.xml"/><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tags" Target="../tags/tag283.xml"/><Relationship Id="rId5" Type="http://schemas.openxmlformats.org/officeDocument/2006/relationships/tags" Target="../tags/tag282.xml"/><Relationship Id="rId4" Type="http://schemas.openxmlformats.org/officeDocument/2006/relationships/tags" Target="../tags/tag281.xml"/><Relationship Id="rId3" Type="http://schemas.openxmlformats.org/officeDocument/2006/relationships/tags" Target="../tags/tag280.xml"/><Relationship Id="rId2" Type="http://schemas.openxmlformats.org/officeDocument/2006/relationships/tags" Target="../tags/tag279.xml"/><Relationship Id="rId10" Type="http://schemas.openxmlformats.org/officeDocument/2006/relationships/slideLayout" Target="../slideLayouts/slideLayout7.xml"/><Relationship Id="rId1" Type="http://schemas.openxmlformats.org/officeDocument/2006/relationships/tags" Target="../tags/tag278.xml"/></Relationships>
</file>

<file path=ppt/slides/_rels/slide37.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image" Target="../media/image45.png"/><Relationship Id="rId7" Type="http://schemas.openxmlformats.org/officeDocument/2006/relationships/tags" Target="../tags/tag291.xml"/><Relationship Id="rId6" Type="http://schemas.openxmlformats.org/officeDocument/2006/relationships/tags" Target="../tags/tag290.xml"/><Relationship Id="rId5" Type="http://schemas.openxmlformats.org/officeDocument/2006/relationships/tags" Target="../tags/tag289.xml"/><Relationship Id="rId4" Type="http://schemas.openxmlformats.org/officeDocument/2006/relationships/tags" Target="../tags/tag288.xml"/><Relationship Id="rId3" Type="http://schemas.openxmlformats.org/officeDocument/2006/relationships/tags" Target="../tags/tag287.xml"/><Relationship Id="rId2" Type="http://schemas.openxmlformats.org/officeDocument/2006/relationships/tags" Target="../tags/tag286.xml"/><Relationship Id="rId10" Type="http://schemas.openxmlformats.org/officeDocument/2006/relationships/slideLayout" Target="../slideLayouts/slideLayout7.xml"/><Relationship Id="rId1" Type="http://schemas.openxmlformats.org/officeDocument/2006/relationships/tags" Target="../tags/tag285.xml"/></Relationships>
</file>

<file path=ppt/slides/_rels/slide38.xml.rels><?xml version="1.0" encoding="UTF-8" standalone="yes"?>
<Relationships xmlns="http://schemas.openxmlformats.org/package/2006/relationships"><Relationship Id="rId9" Type="http://schemas.openxmlformats.org/officeDocument/2006/relationships/tags" Target="../tags/tag301.xml"/><Relationship Id="rId8" Type="http://schemas.openxmlformats.org/officeDocument/2006/relationships/tags" Target="../tags/tag300.xml"/><Relationship Id="rId7" Type="http://schemas.openxmlformats.org/officeDocument/2006/relationships/tags" Target="../tags/tag299.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3" Type="http://schemas.openxmlformats.org/officeDocument/2006/relationships/tags" Target="../tags/tag295.xml"/><Relationship Id="rId2" Type="http://schemas.openxmlformats.org/officeDocument/2006/relationships/tags" Target="../tags/tag294.xml"/><Relationship Id="rId15" Type="http://schemas.openxmlformats.org/officeDocument/2006/relationships/slideLayout" Target="../slideLayouts/slideLayout7.xml"/><Relationship Id="rId14" Type="http://schemas.openxmlformats.org/officeDocument/2006/relationships/tags" Target="../tags/tag305.xml"/><Relationship Id="rId13" Type="http://schemas.openxmlformats.org/officeDocument/2006/relationships/image" Target="../media/image46.png"/><Relationship Id="rId12" Type="http://schemas.openxmlformats.org/officeDocument/2006/relationships/tags" Target="../tags/tag304.xml"/><Relationship Id="rId11" Type="http://schemas.openxmlformats.org/officeDocument/2006/relationships/tags" Target="../tags/tag303.xml"/><Relationship Id="rId10" Type="http://schemas.openxmlformats.org/officeDocument/2006/relationships/tags" Target="../tags/tag302.xml"/><Relationship Id="rId1" Type="http://schemas.openxmlformats.org/officeDocument/2006/relationships/tags" Target="../tags/tag293.xml"/></Relationships>
</file>

<file path=ppt/slides/_rels/slide39.xml.rels><?xml version="1.0" encoding="UTF-8" standalone="yes"?>
<Relationships xmlns="http://schemas.openxmlformats.org/package/2006/relationships"><Relationship Id="rId9" Type="http://schemas.openxmlformats.org/officeDocument/2006/relationships/tags" Target="../tags/tag314.xml"/><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tags" Target="../tags/tag311.xml"/><Relationship Id="rId5" Type="http://schemas.openxmlformats.org/officeDocument/2006/relationships/tags" Target="../tags/tag310.xml"/><Relationship Id="rId4" Type="http://schemas.openxmlformats.org/officeDocument/2006/relationships/tags" Target="../tags/tag309.xml"/><Relationship Id="rId3" Type="http://schemas.openxmlformats.org/officeDocument/2006/relationships/tags" Target="../tags/tag308.xml"/><Relationship Id="rId2" Type="http://schemas.openxmlformats.org/officeDocument/2006/relationships/tags" Target="../tags/tag307.xml"/><Relationship Id="rId15" Type="http://schemas.openxmlformats.org/officeDocument/2006/relationships/slideLayout" Target="../slideLayouts/slideLayout7.xml"/><Relationship Id="rId14" Type="http://schemas.openxmlformats.org/officeDocument/2006/relationships/tags" Target="../tags/tag318.xml"/><Relationship Id="rId13" Type="http://schemas.openxmlformats.org/officeDocument/2006/relationships/image" Target="../media/image47.png"/><Relationship Id="rId12" Type="http://schemas.openxmlformats.org/officeDocument/2006/relationships/tags" Target="../tags/tag317.xml"/><Relationship Id="rId11" Type="http://schemas.openxmlformats.org/officeDocument/2006/relationships/tags" Target="../tags/tag316.xml"/><Relationship Id="rId10" Type="http://schemas.openxmlformats.org/officeDocument/2006/relationships/tags" Target="../tags/tag315.xml"/><Relationship Id="rId1" Type="http://schemas.openxmlformats.org/officeDocument/2006/relationships/tags" Target="../tags/tag30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5" Type="http://schemas.openxmlformats.org/officeDocument/2006/relationships/slideLayout" Target="../slideLayouts/slideLayout7.xml"/><Relationship Id="rId14" Type="http://schemas.openxmlformats.org/officeDocument/2006/relationships/tags" Target="../tags/tag331.xml"/><Relationship Id="rId13" Type="http://schemas.openxmlformats.org/officeDocument/2006/relationships/image" Target="../media/image48.png"/><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tags" Target="../tags/tag319.xml"/></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39.xml"/><Relationship Id="rId7" Type="http://schemas.openxmlformats.org/officeDocument/2006/relationships/tags" Target="../tags/tag338.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tags" Target="../tags/tag334.xml"/><Relationship Id="rId2" Type="http://schemas.openxmlformats.org/officeDocument/2006/relationships/tags" Target="../tags/tag333.xml"/><Relationship Id="rId1" Type="http://schemas.openxmlformats.org/officeDocument/2006/relationships/tags" Target="../tags/tag332.xml"/></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47.xml"/><Relationship Id="rId7" Type="http://schemas.openxmlformats.org/officeDocument/2006/relationships/tags" Target="../tags/tag346.xml"/><Relationship Id="rId6" Type="http://schemas.openxmlformats.org/officeDocument/2006/relationships/tags" Target="../tags/tag345.xml"/><Relationship Id="rId5" Type="http://schemas.openxmlformats.org/officeDocument/2006/relationships/tags" Target="../tags/tag344.xml"/><Relationship Id="rId4" Type="http://schemas.openxmlformats.org/officeDocument/2006/relationships/tags" Target="../tags/tag343.xml"/><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8.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6.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6228D"/>
        </a:solidFill>
        <a:effectLst/>
      </p:bgPr>
    </p:bg>
    <p:spTree>
      <p:nvGrpSpPr>
        <p:cNvPr id="1" name=""/>
        <p:cNvGrpSpPr/>
        <p:nvPr/>
      </p:nvGrpSpPr>
      <p:grpSpPr>
        <a:xfrm>
          <a:off x="0" y="0"/>
          <a:ext cx="0" cy="0"/>
          <a:chOff x="0" y="0"/>
          <a:chExt cx="0" cy="0"/>
        </a:xfrm>
      </p:grpSpPr>
      <p:sp>
        <p:nvSpPr>
          <p:cNvPr id="7" name="任意多边形 71"/>
          <p:cNvSpPr/>
          <p:nvPr/>
        </p:nvSpPr>
        <p:spPr bwMode="auto">
          <a:xfrm>
            <a:off x="-2432567" y="1270"/>
            <a:ext cx="9158744" cy="6855460"/>
          </a:xfrm>
          <a:custGeom>
            <a:avLst/>
            <a:gdLst>
              <a:gd name="connsiteX0" fmla="*/ 0 w 9162137"/>
              <a:gd name="connsiteY0" fmla="*/ 0 h 6858000"/>
              <a:gd name="connsiteX1" fmla="*/ 5397646 w 9162137"/>
              <a:gd name="connsiteY1" fmla="*/ 0 h 6858000"/>
              <a:gd name="connsiteX2" fmla="*/ 5814503 w 9162137"/>
              <a:gd name="connsiteY2" fmla="*/ 141667 h 6858000"/>
              <a:gd name="connsiteX3" fmla="*/ 8758214 w 9162137"/>
              <a:gd name="connsiteY3" fmla="*/ 1142074 h 6858000"/>
              <a:gd name="connsiteX4" fmla="*/ 9068708 w 9162137"/>
              <a:gd name="connsiteY4" fmla="*/ 2257650 h 6858000"/>
              <a:gd name="connsiteX5" fmla="*/ 5068891 w 9162137"/>
              <a:gd name="connsiteY5" fmla="*/ 6858000 h 6858000"/>
              <a:gd name="connsiteX6" fmla="*/ 0 w 916213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2137" h="6858000">
                <a:moveTo>
                  <a:pt x="0" y="0"/>
                </a:moveTo>
                <a:lnTo>
                  <a:pt x="5397646" y="0"/>
                </a:lnTo>
                <a:lnTo>
                  <a:pt x="5814503" y="141667"/>
                </a:lnTo>
                <a:cubicBezTo>
                  <a:pt x="8758214" y="1142074"/>
                  <a:pt x="8758214" y="1142074"/>
                  <a:pt x="8758214" y="1142074"/>
                </a:cubicBezTo>
                <a:cubicBezTo>
                  <a:pt x="9134571" y="1320943"/>
                  <a:pt x="9271000" y="1819892"/>
                  <a:pt x="9068708" y="2257650"/>
                </a:cubicBezTo>
                <a:lnTo>
                  <a:pt x="5068891" y="6858000"/>
                </a:lnTo>
                <a:lnTo>
                  <a:pt x="0" y="6858000"/>
                </a:lnTo>
                <a:close/>
              </a:path>
            </a:pathLst>
          </a:custGeom>
          <a:blipFill dpi="0" rotWithShape="1">
            <a:blip r:embed="rId1"/>
            <a:srcRect/>
            <a:stretch>
              <a:fillRect/>
            </a:stretch>
          </a:blipFill>
          <a:ln>
            <a:noFill/>
          </a:ln>
          <a:effectLst>
            <a:outerShdw dist="190500" dir="12000000" sx="104000" sy="104000" algn="ctr" rotWithShape="0">
              <a:schemeClr val="accent1">
                <a:lumMod val="20000"/>
                <a:lumOff val="80000"/>
              </a:schemeClr>
            </a:outerShdw>
          </a:effectLst>
        </p:spPr>
        <p:txBody>
          <a:bodyPr vert="horz" wrap="square" lIns="91405" tIns="45702" rIns="91405" bIns="45702" numCol="1" anchor="t" anchorCtr="0" compatLnSpc="1">
            <a:noAutofit/>
          </a:bodyPr>
          <a:lstStyle/>
          <a:p>
            <a:endParaRPr lang="zh-CN" altLang="en-US"/>
          </a:p>
        </p:txBody>
      </p:sp>
      <p:sp>
        <p:nvSpPr>
          <p:cNvPr id="17" name="任意多边形 73"/>
          <p:cNvSpPr/>
          <p:nvPr/>
        </p:nvSpPr>
        <p:spPr bwMode="auto">
          <a:xfrm>
            <a:off x="-2432567" y="5909088"/>
            <a:ext cx="6036613" cy="979125"/>
          </a:xfrm>
          <a:custGeom>
            <a:avLst/>
            <a:gdLst>
              <a:gd name="connsiteX0" fmla="*/ 0 w 6038850"/>
              <a:gd name="connsiteY0" fmla="*/ 0 h 979488"/>
              <a:gd name="connsiteX1" fmla="*/ 6038850 w 6038850"/>
              <a:gd name="connsiteY1" fmla="*/ 0 h 979488"/>
              <a:gd name="connsiteX2" fmla="*/ 5186363 w 6038850"/>
              <a:gd name="connsiteY2" fmla="*/ 979488 h 979488"/>
              <a:gd name="connsiteX3" fmla="*/ 0 w 6038850"/>
              <a:gd name="connsiteY3" fmla="*/ 979488 h 979488"/>
            </a:gdLst>
            <a:ahLst/>
            <a:cxnLst>
              <a:cxn ang="0">
                <a:pos x="connsiteX0" y="connsiteY0"/>
              </a:cxn>
              <a:cxn ang="0">
                <a:pos x="connsiteX1" y="connsiteY1"/>
              </a:cxn>
              <a:cxn ang="0">
                <a:pos x="connsiteX2" y="connsiteY2"/>
              </a:cxn>
              <a:cxn ang="0">
                <a:pos x="connsiteX3" y="connsiteY3"/>
              </a:cxn>
            </a:cxnLst>
            <a:rect l="l" t="t" r="r" b="b"/>
            <a:pathLst>
              <a:path w="6038850" h="979488">
                <a:moveTo>
                  <a:pt x="0" y="0"/>
                </a:moveTo>
                <a:lnTo>
                  <a:pt x="6038850" y="0"/>
                </a:lnTo>
                <a:lnTo>
                  <a:pt x="5186363" y="979488"/>
                </a:lnTo>
                <a:lnTo>
                  <a:pt x="0" y="979488"/>
                </a:lnTo>
                <a:close/>
              </a:path>
            </a:pathLst>
          </a:custGeom>
          <a:solidFill>
            <a:srgbClr val="16228D"/>
          </a:solidFill>
          <a:ln>
            <a:noFill/>
          </a:ln>
        </p:spPr>
        <p:txBody>
          <a:bodyPr vert="horz" wrap="square" lIns="91405" tIns="45702" rIns="91405" bIns="45702" numCol="1" anchor="t" anchorCtr="0" compatLnSpc="1">
            <a:noAutofit/>
          </a:bodyPr>
          <a:lstStyle/>
          <a:p>
            <a:endParaRPr lang="zh-CN" altLang="en-US"/>
          </a:p>
        </p:txBody>
      </p:sp>
      <p:sp>
        <p:nvSpPr>
          <p:cNvPr id="18" name="任意多边形 13"/>
          <p:cNvSpPr/>
          <p:nvPr/>
        </p:nvSpPr>
        <p:spPr bwMode="auto">
          <a:xfrm>
            <a:off x="3637373" y="3890791"/>
            <a:ext cx="1574217" cy="1166381"/>
          </a:xfrm>
          <a:custGeom>
            <a:avLst/>
            <a:gdLst>
              <a:gd name="T0" fmla="*/ 1 w 335"/>
              <a:gd name="T1" fmla="*/ 83 h 248"/>
              <a:gd name="T2" fmla="*/ 23 w 335"/>
              <a:gd name="T3" fmla="*/ 154 h 248"/>
              <a:gd name="T4" fmla="*/ 46 w 335"/>
              <a:gd name="T5" fmla="*/ 177 h 248"/>
              <a:gd name="T6" fmla="*/ 46 w 335"/>
              <a:gd name="T7" fmla="*/ 177 h 248"/>
              <a:gd name="T8" fmla="*/ 46 w 335"/>
              <a:gd name="T9" fmla="*/ 177 h 248"/>
              <a:gd name="T10" fmla="*/ 119 w 335"/>
              <a:gd name="T11" fmla="*/ 248 h 248"/>
              <a:gd name="T12" fmla="*/ 335 w 335"/>
              <a:gd name="T13" fmla="*/ 0 h 248"/>
              <a:gd name="T14" fmla="*/ 1 w 335"/>
              <a:gd name="T15" fmla="*/ 83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5" h="248">
                <a:moveTo>
                  <a:pt x="1" y="83"/>
                </a:moveTo>
                <a:cubicBezTo>
                  <a:pt x="0" y="114"/>
                  <a:pt x="11" y="138"/>
                  <a:pt x="23" y="154"/>
                </a:cubicBezTo>
                <a:cubicBezTo>
                  <a:pt x="46" y="177"/>
                  <a:pt x="46" y="177"/>
                  <a:pt x="46" y="177"/>
                </a:cubicBezTo>
                <a:cubicBezTo>
                  <a:pt x="46" y="177"/>
                  <a:pt x="46" y="177"/>
                  <a:pt x="46" y="177"/>
                </a:cubicBezTo>
                <a:cubicBezTo>
                  <a:pt x="46" y="177"/>
                  <a:pt x="46" y="177"/>
                  <a:pt x="46" y="177"/>
                </a:cubicBezTo>
                <a:cubicBezTo>
                  <a:pt x="119" y="248"/>
                  <a:pt x="119" y="248"/>
                  <a:pt x="119" y="248"/>
                </a:cubicBezTo>
                <a:cubicBezTo>
                  <a:pt x="335" y="0"/>
                  <a:pt x="335" y="0"/>
                  <a:pt x="335" y="0"/>
                </a:cubicBezTo>
                <a:lnTo>
                  <a:pt x="1" y="83"/>
                </a:lnTo>
                <a:close/>
              </a:path>
            </a:pathLst>
          </a:custGeom>
          <a:solidFill>
            <a:schemeClr val="accent1">
              <a:lumMod val="50000"/>
            </a:schemeClr>
          </a:solidFill>
          <a:ln>
            <a:noFill/>
          </a:ln>
        </p:spPr>
        <p:txBody>
          <a:bodyPr vert="horz" wrap="square" lIns="91405" tIns="45702" rIns="91405" bIns="45702" numCol="1" anchor="t" anchorCtr="0" compatLnSpc="1"/>
          <a:lstStyle/>
          <a:p>
            <a:endParaRPr lang="zh-CN" altLang="en-US"/>
          </a:p>
        </p:txBody>
      </p:sp>
      <p:sp>
        <p:nvSpPr>
          <p:cNvPr id="19" name="任意多边形 14"/>
          <p:cNvSpPr/>
          <p:nvPr/>
        </p:nvSpPr>
        <p:spPr bwMode="auto">
          <a:xfrm>
            <a:off x="3637373" y="2070603"/>
            <a:ext cx="9696032" cy="2258176"/>
          </a:xfrm>
          <a:custGeom>
            <a:avLst/>
            <a:gdLst>
              <a:gd name="T0" fmla="*/ 378 w 2062"/>
              <a:gd name="T1" fmla="*/ 0 h 480"/>
              <a:gd name="T2" fmla="*/ 314 w 2062"/>
              <a:gd name="T3" fmla="*/ 35 h 480"/>
              <a:gd name="T4" fmla="*/ 30 w 2062"/>
              <a:gd name="T5" fmla="*/ 385 h 480"/>
              <a:gd name="T6" fmla="*/ 1 w 2062"/>
              <a:gd name="T7" fmla="*/ 480 h 480"/>
              <a:gd name="T8" fmla="*/ 2062 w 2062"/>
              <a:gd name="T9" fmla="*/ 480 h 480"/>
              <a:gd name="T10" fmla="*/ 2062 w 2062"/>
              <a:gd name="T11" fmla="*/ 0 h 480"/>
              <a:gd name="T12" fmla="*/ 378 w 2062"/>
              <a:gd name="T13" fmla="*/ 0 h 480"/>
            </a:gdLst>
            <a:ahLst/>
            <a:cxnLst>
              <a:cxn ang="0">
                <a:pos x="T0" y="T1"/>
              </a:cxn>
              <a:cxn ang="0">
                <a:pos x="T2" y="T3"/>
              </a:cxn>
              <a:cxn ang="0">
                <a:pos x="T4" y="T5"/>
              </a:cxn>
              <a:cxn ang="0">
                <a:pos x="T6" y="T7"/>
              </a:cxn>
              <a:cxn ang="0">
                <a:pos x="T8" y="T9"/>
              </a:cxn>
              <a:cxn ang="0">
                <a:pos x="T10" y="T11"/>
              </a:cxn>
              <a:cxn ang="0">
                <a:pos x="T12" y="T13"/>
              </a:cxn>
            </a:cxnLst>
            <a:rect l="0" t="0" r="r" b="b"/>
            <a:pathLst>
              <a:path w="2062" h="480">
                <a:moveTo>
                  <a:pt x="378" y="0"/>
                </a:moveTo>
                <a:cubicBezTo>
                  <a:pt x="378" y="0"/>
                  <a:pt x="334" y="5"/>
                  <a:pt x="314" y="35"/>
                </a:cubicBezTo>
                <a:cubicBezTo>
                  <a:pt x="30" y="385"/>
                  <a:pt x="30" y="385"/>
                  <a:pt x="30" y="385"/>
                </a:cubicBezTo>
                <a:cubicBezTo>
                  <a:pt x="8" y="421"/>
                  <a:pt x="0" y="453"/>
                  <a:pt x="1" y="480"/>
                </a:cubicBezTo>
                <a:cubicBezTo>
                  <a:pt x="2062" y="480"/>
                  <a:pt x="2062" y="480"/>
                  <a:pt x="2062" y="480"/>
                </a:cubicBezTo>
                <a:cubicBezTo>
                  <a:pt x="2062" y="0"/>
                  <a:pt x="2062" y="0"/>
                  <a:pt x="2062" y="0"/>
                </a:cubicBezTo>
                <a:lnTo>
                  <a:pt x="378" y="0"/>
                </a:lnTo>
                <a:close/>
              </a:path>
            </a:pathLst>
          </a:custGeom>
          <a:solidFill>
            <a:srgbClr val="AAC6EF"/>
          </a:solidFill>
          <a:ln>
            <a:noFill/>
          </a:ln>
        </p:spPr>
        <p:txBody>
          <a:bodyPr vert="horz" wrap="square" lIns="91405" tIns="45702" rIns="91405" bIns="45702" numCol="1" anchor="t" anchorCtr="0" compatLnSpc="1"/>
          <a:lstStyle/>
          <a:p>
            <a:endParaRPr lang="zh-CN" altLang="en-US"/>
          </a:p>
        </p:txBody>
      </p:sp>
      <p:sp>
        <p:nvSpPr>
          <p:cNvPr id="21" name="任意多边形 12"/>
          <p:cNvSpPr/>
          <p:nvPr/>
        </p:nvSpPr>
        <p:spPr bwMode="auto">
          <a:xfrm>
            <a:off x="2612390" y="5062220"/>
            <a:ext cx="8050530" cy="1826260"/>
          </a:xfrm>
          <a:custGeom>
            <a:avLst/>
            <a:gdLst>
              <a:gd name="T0" fmla="*/ 456 w 1712"/>
              <a:gd name="T1" fmla="*/ 180 h 388"/>
              <a:gd name="T2" fmla="*/ 508 w 1712"/>
              <a:gd name="T3" fmla="*/ 152 h 388"/>
              <a:gd name="T4" fmla="*/ 1712 w 1712"/>
              <a:gd name="T5" fmla="*/ 152 h 388"/>
              <a:gd name="T6" fmla="*/ 1712 w 1712"/>
              <a:gd name="T7" fmla="*/ 0 h 388"/>
              <a:gd name="T8" fmla="*/ 352 w 1712"/>
              <a:gd name="T9" fmla="*/ 0 h 388"/>
              <a:gd name="T10" fmla="*/ 300 w 1712"/>
              <a:gd name="T11" fmla="*/ 28 h 388"/>
              <a:gd name="T12" fmla="*/ 0 w 1712"/>
              <a:gd name="T13" fmla="*/ 388 h 388"/>
              <a:gd name="T14" fmla="*/ 287 w 1712"/>
              <a:gd name="T15" fmla="*/ 388 h 388"/>
              <a:gd name="T16" fmla="*/ 456 w 1712"/>
              <a:gd name="T17" fmla="*/ 1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2" h="388">
                <a:moveTo>
                  <a:pt x="456" y="180"/>
                </a:moveTo>
                <a:cubicBezTo>
                  <a:pt x="472" y="156"/>
                  <a:pt x="508" y="152"/>
                  <a:pt x="508" y="152"/>
                </a:cubicBezTo>
                <a:cubicBezTo>
                  <a:pt x="1712" y="152"/>
                  <a:pt x="1712" y="152"/>
                  <a:pt x="1712" y="152"/>
                </a:cubicBezTo>
                <a:cubicBezTo>
                  <a:pt x="1712" y="0"/>
                  <a:pt x="1712" y="0"/>
                  <a:pt x="1712" y="0"/>
                </a:cubicBezTo>
                <a:cubicBezTo>
                  <a:pt x="352" y="0"/>
                  <a:pt x="352" y="0"/>
                  <a:pt x="352" y="0"/>
                </a:cubicBezTo>
                <a:cubicBezTo>
                  <a:pt x="352" y="0"/>
                  <a:pt x="316" y="4"/>
                  <a:pt x="300" y="28"/>
                </a:cubicBezTo>
                <a:cubicBezTo>
                  <a:pt x="0" y="388"/>
                  <a:pt x="0" y="388"/>
                  <a:pt x="0" y="388"/>
                </a:cubicBezTo>
                <a:cubicBezTo>
                  <a:pt x="287" y="388"/>
                  <a:pt x="287" y="388"/>
                  <a:pt x="287" y="388"/>
                </a:cubicBezTo>
                <a:lnTo>
                  <a:pt x="456" y="1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05" tIns="45702" rIns="91405" bIns="45702" numCol="1" anchor="t" anchorCtr="0" compatLnSpc="1"/>
          <a:lstStyle/>
          <a:p>
            <a:endParaRPr lang="zh-CN" altLang="en-US"/>
          </a:p>
        </p:txBody>
      </p:sp>
      <p:sp>
        <p:nvSpPr>
          <p:cNvPr id="23" name="文本框 9"/>
          <p:cNvSpPr/>
          <p:nvPr/>
        </p:nvSpPr>
        <p:spPr>
          <a:xfrm>
            <a:off x="5255887" y="3757998"/>
            <a:ext cx="5184775" cy="337185"/>
          </a:xfrm>
          <a:prstGeom prst="rect">
            <a:avLst/>
          </a:prstGeom>
        </p:spPr>
        <p:txBody>
          <a:bodyPr wrap="none">
            <a:spAutoFit/>
          </a:bodyPr>
          <a:lstStyle/>
          <a:p>
            <a:pPr algn="l"/>
            <a:r>
              <a:rPr lang="zh-CN" altLang="en-US"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汇报时间：</a:t>
            </a:r>
            <a:r>
              <a:rPr lang="en-US" altLang="zh-CN"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2023</a:t>
            </a:r>
            <a:r>
              <a:rPr lang="zh-CN" altLang="en-US"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年</a:t>
            </a:r>
            <a:r>
              <a:rPr lang="en-US" altLang="zh-CN"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2</a:t>
            </a:r>
            <a:r>
              <a:rPr lang="zh-CN" altLang="en-US"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月   组员：杨晨露、常睿嘉、</a:t>
            </a:r>
            <a:r>
              <a:rPr lang="zh-CN" altLang="en-US"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何佳静</a:t>
            </a:r>
            <a:endParaRPr lang="zh-CN" altLang="en-US"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endParaRPr>
          </a:p>
        </p:txBody>
      </p:sp>
      <p:sp>
        <p:nvSpPr>
          <p:cNvPr id="24" name="文本框 8"/>
          <p:cNvSpPr/>
          <p:nvPr/>
        </p:nvSpPr>
        <p:spPr>
          <a:xfrm>
            <a:off x="5211445" y="2368550"/>
            <a:ext cx="7796530" cy="82994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lang="zh-CN" altLang="en-US" sz="4800" b="1" dirty="0">
                <a:solidFill>
                  <a:srgbClr val="16228D"/>
                </a:solidFill>
                <a:latin typeface="方正黑体_GBK" panose="03000509000000000000" charset="-122"/>
                <a:ea typeface="方正黑体_GBK" panose="03000509000000000000" charset="-122"/>
                <a:cs typeface="方正黑体_GBK" panose="03000509000000000000" charset="-122"/>
                <a:sym typeface="+mn-ea"/>
              </a:rPr>
              <a:t>人类染色体图像核型</a:t>
            </a:r>
            <a:r>
              <a:rPr lang="zh-CN" altLang="en-US" sz="4800" b="1" dirty="0">
                <a:solidFill>
                  <a:srgbClr val="16228D"/>
                </a:solidFill>
                <a:latin typeface="方正黑体_GBK" panose="03000509000000000000" charset="-122"/>
                <a:ea typeface="方正黑体_GBK" panose="03000509000000000000" charset="-122"/>
                <a:cs typeface="方正黑体_GBK" panose="03000509000000000000" charset="-122"/>
                <a:sym typeface="+mn-ea"/>
              </a:rPr>
              <a:t>分类</a:t>
            </a:r>
            <a:endParaRPr lang="zh-CN" altLang="en-US" sz="4800" b="1" dirty="0">
              <a:solidFill>
                <a:srgbClr val="16228D"/>
              </a:solidFill>
              <a:latin typeface="方正黑体_GBK" panose="03000509000000000000" charset="-122"/>
              <a:ea typeface="方正黑体_GBK" panose="03000509000000000000" charset="-122"/>
              <a:cs typeface="方正黑体_GBK" panose="03000509000000000000" charset="-122"/>
              <a:sym typeface="+mn-ea"/>
            </a:endParaRPr>
          </a:p>
        </p:txBody>
      </p:sp>
    </p:spTree>
    <p:custDataLst>
      <p:tags r:id="rId2"/>
    </p:custData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6228D"/>
        </a:solidFill>
        <a:effectLst/>
      </p:bgPr>
    </p:bg>
    <p:spTree>
      <p:nvGrpSpPr>
        <p:cNvPr id="1" name=""/>
        <p:cNvGrpSpPr/>
        <p:nvPr/>
      </p:nvGrpSpPr>
      <p:grpSpPr>
        <a:xfrm>
          <a:off x="0" y="0"/>
          <a:ext cx="0" cy="0"/>
          <a:chOff x="0" y="0"/>
          <a:chExt cx="0" cy="0"/>
        </a:xfrm>
      </p:grpSpPr>
      <p:sp>
        <p:nvSpPr>
          <p:cNvPr id="437" name="圆角矩形 1"/>
          <p:cNvSpPr/>
          <p:nvPr/>
        </p:nvSpPr>
        <p:spPr>
          <a:xfrm>
            <a:off x="577215" y="2966720"/>
            <a:ext cx="10869295" cy="3709035"/>
          </a:xfrm>
          <a:prstGeom prst="roundRect">
            <a:avLst>
              <a:gd name="adj" fmla="val 24140"/>
            </a:avLst>
          </a:prstGeom>
          <a:solidFill>
            <a:schemeClr val="lt1"/>
          </a:solidFill>
          <a:ln>
            <a:noFill/>
          </a:ln>
          <a:effectLst>
            <a:outerShdw blurRad="371475" dist="257175" dir="5400000" algn="bl" rotWithShape="0">
              <a:schemeClr val="accent2">
                <a:alpha val="29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矩形 1"/>
          <p:cNvSpPr/>
          <p:nvPr/>
        </p:nvSpPr>
        <p:spPr>
          <a:xfrm flipH="1">
            <a:off x="515500" y="1206100"/>
            <a:ext cx="678400" cy="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90" name="文本框 8"/>
          <p:cNvSpPr txBox="1"/>
          <p:nvPr/>
        </p:nvSpPr>
        <p:spPr>
          <a:xfrm>
            <a:off x="388620" y="788670"/>
            <a:ext cx="3407410" cy="366395"/>
          </a:xfrm>
          <a:prstGeom prst="rect">
            <a:avLst/>
          </a:prstGeom>
        </p:spPr>
        <p:txBody>
          <a:bodyPr vert="horz" wrap="square" lIns="121884" tIns="121884" rIns="121884" bIns="12188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rtl="0">
              <a:spcBef>
                <a:spcPts val="0"/>
              </a:spcBef>
              <a:spcAft>
                <a:spcPts val="0"/>
              </a:spcAft>
              <a:buNone/>
            </a:pPr>
            <a:r>
              <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Front-end page design</a:t>
            </a:r>
            <a:endPar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27" name="文本框 7"/>
          <p:cNvSpPr txBox="1"/>
          <p:nvPr/>
        </p:nvSpPr>
        <p:spPr>
          <a:xfrm>
            <a:off x="343535" y="321945"/>
            <a:ext cx="3599180" cy="466725"/>
          </a:xfrm>
          <a:prstGeom prst="rect">
            <a:avLst/>
          </a:prstGeom>
        </p:spPr>
        <p:txBody>
          <a:bodyPr wrap="square" lIns="121884" tIns="121884" rIns="121884" bIns="121884"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l">
              <a:buNone/>
            </a:pP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前端页面</a:t>
            </a: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设计</a:t>
            </a:r>
            <a:endPar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43032" name="文本框 2"/>
          <p:cNvSpPr txBox="1"/>
          <p:nvPr/>
        </p:nvSpPr>
        <p:spPr bwMode="auto">
          <a:xfrm>
            <a:off x="6939915" y="4023360"/>
            <a:ext cx="357251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oAutofit/>
          </a:bodyPr>
          <a:lstStyle/>
          <a:p>
            <a:pPr marL="0" indent="0" algn="ctr">
              <a:lnSpc>
                <a:spcPct val="140000"/>
              </a:lnSpc>
              <a:buNone/>
            </a:pPr>
            <a:r>
              <a:rPr lang="en-US" altLang="zh-CN"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       </a:t>
            </a:r>
            <a:r>
              <a:rPr lang="zh-CN"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设置多个</a:t>
            </a:r>
            <a:r>
              <a:rPr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QLabel对象作为一个占位符可以显示不可编辑的文本或图片</a:t>
            </a:r>
            <a:endParaRPr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endParaRPr>
          </a:p>
        </p:txBody>
      </p:sp>
      <p:pic>
        <p:nvPicPr>
          <p:cNvPr id="2" name="图片 1"/>
          <p:cNvPicPr>
            <a:picLocks noChangeAspect="1"/>
          </p:cNvPicPr>
          <p:nvPr/>
        </p:nvPicPr>
        <p:blipFill>
          <a:blip r:embed="rId1"/>
          <a:stretch>
            <a:fillRect/>
          </a:stretch>
        </p:blipFill>
        <p:spPr>
          <a:xfrm>
            <a:off x="1443355" y="2030730"/>
            <a:ext cx="4450080" cy="815340"/>
          </a:xfrm>
          <a:prstGeom prst="rect">
            <a:avLst/>
          </a:prstGeom>
        </p:spPr>
      </p:pic>
      <p:pic>
        <p:nvPicPr>
          <p:cNvPr id="3" name="图片 2"/>
          <p:cNvPicPr>
            <a:picLocks noChangeAspect="1"/>
          </p:cNvPicPr>
          <p:nvPr/>
        </p:nvPicPr>
        <p:blipFill>
          <a:blip r:embed="rId2"/>
          <a:stretch>
            <a:fillRect/>
          </a:stretch>
        </p:blipFill>
        <p:spPr>
          <a:xfrm>
            <a:off x="6240145" y="2090420"/>
            <a:ext cx="4396740" cy="830580"/>
          </a:xfrm>
          <a:prstGeom prst="rect">
            <a:avLst/>
          </a:prstGeom>
        </p:spPr>
      </p:pic>
      <p:pic>
        <p:nvPicPr>
          <p:cNvPr id="7" name="图片 6"/>
          <p:cNvPicPr>
            <a:picLocks noChangeAspect="1"/>
          </p:cNvPicPr>
          <p:nvPr/>
        </p:nvPicPr>
        <p:blipFill>
          <a:blip r:embed="rId3"/>
          <a:stretch>
            <a:fillRect/>
          </a:stretch>
        </p:blipFill>
        <p:spPr>
          <a:xfrm>
            <a:off x="946785" y="3429000"/>
            <a:ext cx="5402580" cy="2385060"/>
          </a:xfrm>
          <a:prstGeom prst="rect">
            <a:avLst/>
          </a:prstGeom>
        </p:spPr>
      </p:pic>
    </p:spTree>
    <p:custDataLst>
      <p:tags r:id="rId4"/>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6228D"/>
        </a:solidFill>
        <a:effectLst/>
      </p:bgPr>
    </p:bg>
    <p:spTree>
      <p:nvGrpSpPr>
        <p:cNvPr id="1" name=""/>
        <p:cNvGrpSpPr/>
        <p:nvPr/>
      </p:nvGrpSpPr>
      <p:grpSpPr>
        <a:xfrm>
          <a:off x="0" y="0"/>
          <a:ext cx="0" cy="0"/>
          <a:chOff x="0" y="0"/>
          <a:chExt cx="0" cy="0"/>
        </a:xfrm>
      </p:grpSpPr>
      <p:sp>
        <p:nvSpPr>
          <p:cNvPr id="437" name="圆角矩形 1"/>
          <p:cNvSpPr/>
          <p:nvPr/>
        </p:nvSpPr>
        <p:spPr>
          <a:xfrm>
            <a:off x="577215" y="1993265"/>
            <a:ext cx="10869295" cy="3709035"/>
          </a:xfrm>
          <a:prstGeom prst="roundRect">
            <a:avLst>
              <a:gd name="adj" fmla="val 24140"/>
            </a:avLst>
          </a:prstGeom>
          <a:solidFill>
            <a:schemeClr val="lt1"/>
          </a:solidFill>
          <a:ln>
            <a:noFill/>
          </a:ln>
          <a:effectLst>
            <a:outerShdw blurRad="371475" dist="257175" dir="5400000" algn="bl" rotWithShape="0">
              <a:schemeClr val="accent2">
                <a:alpha val="29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矩形 1"/>
          <p:cNvSpPr/>
          <p:nvPr/>
        </p:nvSpPr>
        <p:spPr>
          <a:xfrm flipH="1">
            <a:off x="515500" y="1206100"/>
            <a:ext cx="678400" cy="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90" name="文本框 8"/>
          <p:cNvSpPr txBox="1"/>
          <p:nvPr/>
        </p:nvSpPr>
        <p:spPr>
          <a:xfrm>
            <a:off x="388620" y="788670"/>
            <a:ext cx="3407410" cy="366395"/>
          </a:xfrm>
          <a:prstGeom prst="rect">
            <a:avLst/>
          </a:prstGeom>
        </p:spPr>
        <p:txBody>
          <a:bodyPr vert="horz" wrap="square" lIns="121884" tIns="121884" rIns="121884" bIns="12188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rtl="0">
              <a:spcBef>
                <a:spcPts val="0"/>
              </a:spcBef>
              <a:spcAft>
                <a:spcPts val="0"/>
              </a:spcAft>
              <a:buNone/>
            </a:pPr>
            <a:r>
              <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Front-end page design</a:t>
            </a:r>
            <a:endPar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27" name="文本框 7"/>
          <p:cNvSpPr txBox="1"/>
          <p:nvPr/>
        </p:nvSpPr>
        <p:spPr>
          <a:xfrm>
            <a:off x="343535" y="321945"/>
            <a:ext cx="3599180" cy="466725"/>
          </a:xfrm>
          <a:prstGeom prst="rect">
            <a:avLst/>
          </a:prstGeom>
        </p:spPr>
        <p:txBody>
          <a:bodyPr wrap="square" lIns="121884" tIns="121884" rIns="121884" bIns="121884"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l">
              <a:buNone/>
            </a:pP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前端页面</a:t>
            </a: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设计</a:t>
            </a:r>
            <a:endPar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43032" name="文本框 2"/>
          <p:cNvSpPr txBox="1"/>
          <p:nvPr/>
        </p:nvSpPr>
        <p:spPr bwMode="auto">
          <a:xfrm>
            <a:off x="7153275" y="3070860"/>
            <a:ext cx="357251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oAutofit/>
          </a:bodyPr>
          <a:lstStyle/>
          <a:p>
            <a:pPr marL="0" indent="0" algn="ctr">
              <a:lnSpc>
                <a:spcPct val="140000"/>
              </a:lnSpc>
              <a:buNone/>
            </a:pPr>
            <a:r>
              <a:rPr lang="en-US" altLang="zh-CN"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      </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设置页面相关组件</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和按钮</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的文字</a:t>
            </a:r>
            <a:endPar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endParaRPr>
          </a:p>
        </p:txBody>
      </p:sp>
      <p:pic>
        <p:nvPicPr>
          <p:cNvPr id="4" name="图片 3"/>
          <p:cNvPicPr>
            <a:picLocks noChangeAspect="1"/>
          </p:cNvPicPr>
          <p:nvPr/>
        </p:nvPicPr>
        <p:blipFill>
          <a:blip r:embed="rId1"/>
          <a:stretch>
            <a:fillRect/>
          </a:stretch>
        </p:blipFill>
        <p:spPr>
          <a:xfrm>
            <a:off x="1130300" y="2797175"/>
            <a:ext cx="5509260" cy="1584960"/>
          </a:xfrm>
          <a:prstGeom prst="rect">
            <a:avLst/>
          </a:prstGeom>
        </p:spPr>
      </p:pic>
    </p:spTree>
    <p:custDataLst>
      <p:tags r:id="rId2"/>
    </p:custData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6228D"/>
        </a:solidFill>
        <a:effectLst/>
      </p:bgPr>
    </p:bg>
    <p:spTree>
      <p:nvGrpSpPr>
        <p:cNvPr id="1" name=""/>
        <p:cNvGrpSpPr/>
        <p:nvPr/>
      </p:nvGrpSpPr>
      <p:grpSpPr>
        <a:xfrm>
          <a:off x="0" y="0"/>
          <a:ext cx="0" cy="0"/>
          <a:chOff x="0" y="0"/>
          <a:chExt cx="0" cy="0"/>
        </a:xfrm>
      </p:grpSpPr>
      <p:sp>
        <p:nvSpPr>
          <p:cNvPr id="437" name="圆角矩形 1"/>
          <p:cNvSpPr/>
          <p:nvPr/>
        </p:nvSpPr>
        <p:spPr>
          <a:xfrm>
            <a:off x="9401175" y="1993265"/>
            <a:ext cx="2045335" cy="3709035"/>
          </a:xfrm>
          <a:prstGeom prst="roundRect">
            <a:avLst>
              <a:gd name="adj" fmla="val 24140"/>
            </a:avLst>
          </a:prstGeom>
          <a:solidFill>
            <a:schemeClr val="lt1"/>
          </a:solidFill>
          <a:ln>
            <a:noFill/>
          </a:ln>
          <a:effectLst>
            <a:outerShdw blurRad="371475" dist="257175" dir="5400000" algn="bl" rotWithShape="0">
              <a:schemeClr val="accent2">
                <a:alpha val="29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矩形 1"/>
          <p:cNvSpPr/>
          <p:nvPr/>
        </p:nvSpPr>
        <p:spPr>
          <a:xfrm flipH="1">
            <a:off x="515500" y="1206100"/>
            <a:ext cx="678400" cy="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90" name="文本框 8"/>
          <p:cNvSpPr txBox="1"/>
          <p:nvPr/>
        </p:nvSpPr>
        <p:spPr>
          <a:xfrm>
            <a:off x="388620" y="788670"/>
            <a:ext cx="3407410" cy="366395"/>
          </a:xfrm>
          <a:prstGeom prst="rect">
            <a:avLst/>
          </a:prstGeom>
        </p:spPr>
        <p:txBody>
          <a:bodyPr vert="horz" wrap="square" lIns="121884" tIns="121884" rIns="121884" bIns="12188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rtl="0">
              <a:spcBef>
                <a:spcPts val="0"/>
              </a:spcBef>
              <a:spcAft>
                <a:spcPts val="0"/>
              </a:spcAft>
              <a:buNone/>
            </a:pPr>
            <a:r>
              <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Front-end page design</a:t>
            </a:r>
            <a:endPar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27" name="文本框 7"/>
          <p:cNvSpPr txBox="1"/>
          <p:nvPr/>
        </p:nvSpPr>
        <p:spPr>
          <a:xfrm>
            <a:off x="343535" y="321945"/>
            <a:ext cx="3599180" cy="466725"/>
          </a:xfrm>
          <a:prstGeom prst="rect">
            <a:avLst/>
          </a:prstGeom>
        </p:spPr>
        <p:txBody>
          <a:bodyPr wrap="square" lIns="121884" tIns="121884" rIns="121884" bIns="121884"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l">
              <a:buNone/>
            </a:pP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前端页面</a:t>
            </a: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设计</a:t>
            </a:r>
            <a:endPar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43032" name="文本框 2"/>
          <p:cNvSpPr txBox="1"/>
          <p:nvPr/>
        </p:nvSpPr>
        <p:spPr bwMode="auto">
          <a:xfrm>
            <a:off x="8491855" y="2952750"/>
            <a:ext cx="357251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oAutofit/>
          </a:bodyPr>
          <a:lstStyle/>
          <a:p>
            <a:pPr marL="0" indent="0" algn="ctr">
              <a:lnSpc>
                <a:spcPct val="140000"/>
              </a:lnSpc>
              <a:buNone/>
            </a:pPr>
            <a:r>
              <a:rPr lang="en-US" altLang="zh-CN"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      </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页面</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展示</a:t>
            </a:r>
            <a:endPar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endParaRPr>
          </a:p>
        </p:txBody>
      </p:sp>
      <p:pic>
        <p:nvPicPr>
          <p:cNvPr id="5" name="图片 4"/>
          <p:cNvPicPr>
            <a:picLocks noChangeAspect="1"/>
          </p:cNvPicPr>
          <p:nvPr/>
        </p:nvPicPr>
        <p:blipFill>
          <a:blip r:embed="rId1"/>
          <a:stretch>
            <a:fillRect/>
          </a:stretch>
        </p:blipFill>
        <p:spPr>
          <a:xfrm>
            <a:off x="455295" y="1590675"/>
            <a:ext cx="8435340" cy="4861560"/>
          </a:xfrm>
          <a:prstGeom prst="rect">
            <a:avLst/>
          </a:prstGeom>
        </p:spPr>
      </p:pic>
    </p:spTree>
    <p:custDataLst>
      <p:tags r:id="rId2"/>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6228D"/>
        </a:solidFill>
        <a:effectLst/>
      </p:bgPr>
    </p:bg>
    <p:spTree>
      <p:nvGrpSpPr>
        <p:cNvPr id="1" name=""/>
        <p:cNvGrpSpPr/>
        <p:nvPr/>
      </p:nvGrpSpPr>
      <p:grpSpPr>
        <a:xfrm>
          <a:off x="0" y="0"/>
          <a:ext cx="0" cy="0"/>
          <a:chOff x="0" y="0"/>
          <a:chExt cx="0" cy="0"/>
        </a:xfrm>
      </p:grpSpPr>
      <p:sp>
        <p:nvSpPr>
          <p:cNvPr id="437" name="圆角矩形 1"/>
          <p:cNvSpPr/>
          <p:nvPr/>
        </p:nvSpPr>
        <p:spPr>
          <a:xfrm>
            <a:off x="9401175" y="1993265"/>
            <a:ext cx="2045335" cy="3709035"/>
          </a:xfrm>
          <a:prstGeom prst="roundRect">
            <a:avLst>
              <a:gd name="adj" fmla="val 24140"/>
            </a:avLst>
          </a:prstGeom>
          <a:solidFill>
            <a:schemeClr val="lt1"/>
          </a:solidFill>
          <a:ln>
            <a:noFill/>
          </a:ln>
          <a:effectLst>
            <a:outerShdw blurRad="371475" dist="257175" dir="5400000" algn="bl" rotWithShape="0">
              <a:schemeClr val="accent2">
                <a:alpha val="29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矩形 1"/>
          <p:cNvSpPr/>
          <p:nvPr/>
        </p:nvSpPr>
        <p:spPr>
          <a:xfrm flipH="1">
            <a:off x="515500" y="1206100"/>
            <a:ext cx="678400" cy="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90" name="文本框 8"/>
          <p:cNvSpPr txBox="1"/>
          <p:nvPr/>
        </p:nvSpPr>
        <p:spPr>
          <a:xfrm>
            <a:off x="388620" y="788670"/>
            <a:ext cx="3407410" cy="366395"/>
          </a:xfrm>
          <a:prstGeom prst="rect">
            <a:avLst/>
          </a:prstGeom>
        </p:spPr>
        <p:txBody>
          <a:bodyPr vert="horz" wrap="square" lIns="121884" tIns="121884" rIns="121884" bIns="12188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rtl="0">
              <a:spcBef>
                <a:spcPts val="0"/>
              </a:spcBef>
              <a:spcAft>
                <a:spcPts val="0"/>
              </a:spcAft>
              <a:buNone/>
            </a:pPr>
            <a:r>
              <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Front-end page design</a:t>
            </a:r>
            <a:endPar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27" name="文本框 7"/>
          <p:cNvSpPr txBox="1"/>
          <p:nvPr/>
        </p:nvSpPr>
        <p:spPr>
          <a:xfrm>
            <a:off x="343535" y="321945"/>
            <a:ext cx="3599180" cy="466725"/>
          </a:xfrm>
          <a:prstGeom prst="rect">
            <a:avLst/>
          </a:prstGeom>
        </p:spPr>
        <p:txBody>
          <a:bodyPr wrap="square" lIns="121884" tIns="121884" rIns="121884" bIns="121884"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l">
              <a:buNone/>
            </a:pP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前端页面</a:t>
            </a: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设计</a:t>
            </a:r>
            <a:endPar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43032" name="文本框 2"/>
          <p:cNvSpPr txBox="1"/>
          <p:nvPr/>
        </p:nvSpPr>
        <p:spPr bwMode="auto">
          <a:xfrm>
            <a:off x="8491855" y="2952750"/>
            <a:ext cx="357251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oAutofit/>
          </a:bodyPr>
          <a:lstStyle/>
          <a:p>
            <a:pPr marL="0" indent="0" algn="ctr">
              <a:lnSpc>
                <a:spcPct val="140000"/>
              </a:lnSpc>
              <a:buNone/>
            </a:pPr>
            <a:r>
              <a:rPr lang="en-US" altLang="zh-CN"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      </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页面</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展示</a:t>
            </a:r>
            <a:endPar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endParaRPr>
          </a:p>
        </p:txBody>
      </p:sp>
      <p:pic>
        <p:nvPicPr>
          <p:cNvPr id="3" name="图片 2" descr="874cf53b4484650319fa2e6e8c6ace8"/>
          <p:cNvPicPr>
            <a:picLocks noChangeAspect="1"/>
          </p:cNvPicPr>
          <p:nvPr>
            <p:custDataLst>
              <p:tags r:id="rId1"/>
            </p:custDataLst>
          </p:nvPr>
        </p:nvPicPr>
        <p:blipFill>
          <a:blip r:embed="rId2"/>
          <a:stretch>
            <a:fillRect/>
          </a:stretch>
        </p:blipFill>
        <p:spPr>
          <a:xfrm>
            <a:off x="671830" y="1546860"/>
            <a:ext cx="8465820" cy="4846320"/>
          </a:xfrm>
          <a:prstGeom prst="rect">
            <a:avLst/>
          </a:prstGeom>
        </p:spPr>
      </p:pic>
    </p:spTree>
    <p:custDataLst>
      <p:tags r:id="rId3"/>
    </p:custData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MSBQ13715300437630_banner"/>
          <p:cNvPicPr>
            <a:picLocks noChangeAspect="1"/>
          </p:cNvPicPr>
          <p:nvPr/>
        </p:nvPicPr>
        <p:blipFill>
          <a:blip r:embed="rId1"/>
          <a:stretch>
            <a:fillRect/>
          </a:stretch>
        </p:blipFill>
        <p:spPr>
          <a:xfrm>
            <a:off x="0" y="0"/>
            <a:ext cx="10058400" cy="6858000"/>
          </a:xfrm>
          <a:prstGeom prst="rect">
            <a:avLst/>
          </a:prstGeom>
        </p:spPr>
      </p:pic>
      <p:sp>
        <p:nvSpPr>
          <p:cNvPr id="4" name="矩形 5"/>
          <p:cNvSpPr/>
          <p:nvPr/>
        </p:nvSpPr>
        <p:spPr>
          <a:xfrm>
            <a:off x="0" y="0"/>
            <a:ext cx="8750300" cy="6857365"/>
          </a:xfrm>
          <a:prstGeom prst="rect">
            <a:avLst/>
          </a:prstGeom>
          <a:solidFill>
            <a:srgbClr val="16228D">
              <a:alpha val="5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矩形 4"/>
          <p:cNvSpPr/>
          <p:nvPr/>
        </p:nvSpPr>
        <p:spPr>
          <a:xfrm rot="10800000">
            <a:off x="6038900" y="367"/>
            <a:ext cx="6191200" cy="6861200"/>
          </a:xfrm>
          <a:prstGeom prst="round1Rect">
            <a:avLst>
              <a:gd name="adj" fmla="val 50000"/>
            </a:avLst>
          </a:prstGeom>
          <a:solidFill>
            <a:srgbClr val="FFFFFF"/>
          </a:solidFill>
          <a:ln>
            <a:noFill/>
          </a:ln>
          <a:effectLst>
            <a:outerShdw blurRad="200025" dist="104775" dir="10500000" algn="bl" rotWithShape="0">
              <a:schemeClr val="accent2">
                <a:alpha val="3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48" name="文本框 3"/>
          <p:cNvSpPr txBox="1">
            <a:spLocks noGrp="1"/>
          </p:cNvSpPr>
          <p:nvPr>
            <p:ph type="title"/>
          </p:nvPr>
        </p:nvSpPr>
        <p:spPr>
          <a:xfrm rot="-242">
            <a:off x="5540165" y="2117460"/>
            <a:ext cx="5691200" cy="11224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rPr>
              <a:t>数据处理</a:t>
            </a:r>
            <a:endPar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350" name="文本框 1"/>
          <p:cNvSpPr txBox="1"/>
          <p:nvPr/>
        </p:nvSpPr>
        <p:spPr>
          <a:xfrm>
            <a:off x="8762430" y="885116"/>
            <a:ext cx="2506400" cy="1644000"/>
          </a:xfrm>
          <a:prstGeom prst="rect">
            <a:avLst/>
          </a:prstGeom>
          <a:no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Montserrat" panose="00000500000000000000"/>
              <a:buNone/>
              <a:defRPr sz="64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marL="0" lvl="0" indent="0" algn="r" rtl="0">
              <a:spcBef>
                <a:spcPts val="0"/>
              </a:spcBef>
              <a:spcAft>
                <a:spcPts val="0"/>
              </a:spcAft>
              <a:buNone/>
            </a:pPr>
            <a:r>
              <a:rPr lang="en-GB" sz="8800" b="0">
                <a:solidFill>
                  <a:srgbClr val="16228D"/>
                </a:solidFill>
                <a:latin typeface="方正黑体_GBK" panose="03000509000000000000" charset="-122"/>
                <a:ea typeface="方正黑体_GBK" panose="03000509000000000000" charset="-122"/>
                <a:cs typeface="Montserrat Medium"/>
                <a:sym typeface="Montserrat Medium"/>
              </a:rPr>
              <a:t>0</a:t>
            </a:r>
            <a:r>
              <a:rPr lang="en-US" altLang="en-GB" sz="8800" b="0">
                <a:solidFill>
                  <a:srgbClr val="16228D"/>
                </a:solidFill>
                <a:latin typeface="方正黑体_GBK" panose="03000509000000000000" charset="-122"/>
                <a:ea typeface="方正黑体_GBK" panose="03000509000000000000" charset="-122"/>
                <a:cs typeface="Montserrat Medium"/>
                <a:sym typeface="Montserrat Medium"/>
              </a:rPr>
              <a:t>4</a:t>
            </a:r>
            <a:endParaRPr lang="en-US" altLang="en-GB" sz="8800" b="0">
              <a:solidFill>
                <a:srgbClr val="16228D"/>
              </a:solidFill>
              <a:latin typeface="方正黑体_GBK" panose="03000509000000000000" charset="-122"/>
              <a:ea typeface="方正黑体_GBK" panose="03000509000000000000" charset="-122"/>
              <a:cs typeface="Montserrat Medium"/>
              <a:sym typeface="Montserrat Medium"/>
            </a:endParaRPr>
          </a:p>
        </p:txBody>
      </p:sp>
      <p:sp>
        <p:nvSpPr>
          <p:cNvPr id="351" name="矩形 5"/>
          <p:cNvSpPr/>
          <p:nvPr/>
        </p:nvSpPr>
        <p:spPr>
          <a:xfrm flipH="1">
            <a:off x="10373567" y="3239484"/>
            <a:ext cx="678400" cy="76400"/>
          </a:xfrm>
          <a:prstGeom prst="rect">
            <a:avLst/>
          </a:prstGeom>
          <a:solidFill>
            <a:srgbClr val="16228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ustDataLst>
      <p:tags r:id="rId2"/>
    </p:custData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矩形 7"/>
          <p:cNvSpPr/>
          <p:nvPr/>
        </p:nvSpPr>
        <p:spPr>
          <a:xfrm>
            <a:off x="1346835" y="5299075"/>
            <a:ext cx="1329055" cy="384175"/>
          </a:xfrm>
          <a:prstGeom prst="rect">
            <a:avLst/>
          </a:prstGeom>
          <a:solidFill>
            <a:srgbClr val="16228D"/>
          </a:solidFill>
          <a:ln w="12700" cap="flat">
            <a:solidFill>
              <a:srgbClr val="E8E8E8"/>
            </a:solidFill>
            <a:miter lim="400000"/>
          </a:ln>
          <a:effectLst/>
        </p:spPr>
        <p:txBody>
          <a:bodyPr wrap="square" lIns="25400" tIns="25400" rIns="25400" bIns="25400" numCol="1" anchor="ctr">
            <a:noAutofit/>
          </a:bodyPr>
          <a:lstStyle/>
          <a:p>
            <a:pPr>
              <a:defRPr sz="3200">
                <a:solidFill>
                  <a:srgbClr val="FFFFFF"/>
                </a:solidFill>
              </a:defRPr>
            </a:pPr>
            <a:endParaRPr sz="1600">
              <a:latin typeface="+mn-lt"/>
            </a:endParaRPr>
          </a:p>
        </p:txBody>
      </p:sp>
      <p:sp>
        <p:nvSpPr>
          <p:cNvPr id="260" name="矩形 6"/>
          <p:cNvSpPr/>
          <p:nvPr/>
        </p:nvSpPr>
        <p:spPr>
          <a:xfrm>
            <a:off x="5075555" y="5306060"/>
            <a:ext cx="1329055" cy="384175"/>
          </a:xfrm>
          <a:prstGeom prst="rect">
            <a:avLst/>
          </a:prstGeom>
          <a:solidFill>
            <a:srgbClr val="16228D"/>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latin typeface="+mn-lt"/>
            </a:endParaRPr>
          </a:p>
        </p:txBody>
      </p:sp>
      <p:sp>
        <p:nvSpPr>
          <p:cNvPr id="263" name="矩形 5"/>
          <p:cNvSpPr/>
          <p:nvPr/>
        </p:nvSpPr>
        <p:spPr>
          <a:xfrm>
            <a:off x="9054465" y="5284470"/>
            <a:ext cx="1329055" cy="384175"/>
          </a:xfrm>
          <a:prstGeom prst="rect">
            <a:avLst/>
          </a:prstGeom>
          <a:solidFill>
            <a:srgbClr val="16228D"/>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latin typeface="+mn-lt"/>
            </a:endParaRPr>
          </a:p>
        </p:txBody>
      </p:sp>
      <p:sp>
        <p:nvSpPr>
          <p:cNvPr id="10" name="矩形 3"/>
          <p:cNvSpPr/>
          <p:nvPr/>
        </p:nvSpPr>
        <p:spPr>
          <a:xfrm flipH="1">
            <a:off x="515500" y="1206100"/>
            <a:ext cx="678400" cy="76400"/>
          </a:xfrm>
          <a:prstGeom prst="rect">
            <a:avLst/>
          </a:prstGeom>
          <a:solidFill>
            <a:srgbClr val="16228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7" name="文本框 10"/>
          <p:cNvSpPr txBox="1"/>
          <p:nvPr/>
        </p:nvSpPr>
        <p:spPr>
          <a:xfrm>
            <a:off x="343535" y="321945"/>
            <a:ext cx="3599180" cy="466725"/>
          </a:xfrm>
          <a:prstGeom prst="rect">
            <a:avLst/>
          </a:prstGeom>
        </p:spPr>
        <p:txBody>
          <a:bodyPr wrap="square" lIns="121884" tIns="121884" rIns="121884" bIns="121884"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l">
              <a:buNone/>
            </a:pPr>
            <a:r>
              <a:rPr lang="zh-CN" altLang="en-US" sz="2400" b="1" dirty="0">
                <a:solidFill>
                  <a:srgbClr val="16228D"/>
                </a:solidFill>
                <a:latin typeface="方正黑体_GBK" panose="03000509000000000000" charset="-122"/>
                <a:ea typeface="方正黑体_GBK" panose="03000509000000000000" charset="-122"/>
                <a:cs typeface="+mn-ea"/>
                <a:sym typeface="思源宋体" panose="02020900000000000000" pitchFamily="18" charset="-122"/>
              </a:rPr>
              <a:t>染色体图像</a:t>
            </a:r>
            <a:r>
              <a:rPr lang="en-US" altLang="zh-CN" sz="2400" b="1" dirty="0">
                <a:solidFill>
                  <a:srgbClr val="16228D"/>
                </a:solidFill>
                <a:latin typeface="方正黑体_GBK" panose="03000509000000000000" charset="-122"/>
                <a:ea typeface="方正黑体_GBK" panose="03000509000000000000" charset="-122"/>
                <a:cs typeface="+mn-ea"/>
                <a:sym typeface="思源宋体" panose="02020900000000000000" pitchFamily="18" charset="-122"/>
              </a:rPr>
              <a:t> </a:t>
            </a:r>
            <a:r>
              <a:rPr lang="zh-CN" altLang="en-US" sz="2400" b="1" dirty="0">
                <a:solidFill>
                  <a:srgbClr val="16228D"/>
                </a:solidFill>
                <a:latin typeface="方正黑体_GBK" panose="03000509000000000000" charset="-122"/>
                <a:ea typeface="方正黑体_GBK" panose="03000509000000000000" charset="-122"/>
                <a:cs typeface="+mn-ea"/>
                <a:sym typeface="思源宋体" panose="02020900000000000000" pitchFamily="18" charset="-122"/>
              </a:rPr>
              <a:t>预处理</a:t>
            </a:r>
            <a:endParaRPr lang="zh-CN" altLang="en-US" sz="2400" b="1" dirty="0">
              <a:solidFill>
                <a:srgbClr val="16228D"/>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64" name="文本框 9"/>
          <p:cNvSpPr txBox="1"/>
          <p:nvPr/>
        </p:nvSpPr>
        <p:spPr>
          <a:xfrm>
            <a:off x="1554480" y="5291455"/>
            <a:ext cx="912495" cy="398780"/>
          </a:xfrm>
          <a:prstGeom prst="rect">
            <a:avLst/>
          </a:prstGeom>
          <a:noFill/>
          <a:effectLst/>
        </p:spPr>
        <p:txBody>
          <a:bodyPr wrap="square" rtlCol="0">
            <a:spAutoFit/>
          </a:bodyPr>
          <a:lstStyle/>
          <a:p>
            <a:pPr algn="ctr"/>
            <a:r>
              <a:rPr lang="en-US" altLang="zh-CN" sz="2000" dirty="0">
                <a:solidFill>
                  <a:srgbClr val="FFFFFF"/>
                </a:solidFill>
                <a:latin typeface="方正黑体_GBK" panose="03000509000000000000" charset="-122"/>
                <a:ea typeface="方正黑体_GBK" panose="03000509000000000000" charset="-122"/>
                <a:cs typeface="方正黑体_GBK" panose="03000509000000000000" charset="-122"/>
                <a:sym typeface="+mn-ea"/>
              </a:rPr>
              <a:t>1</a:t>
            </a:r>
            <a:endParaRPr lang="en-US" altLang="zh-CN" sz="2000" dirty="0">
              <a:solidFill>
                <a:srgbClr val="FFFFFF"/>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68" name="文本框 8"/>
          <p:cNvSpPr txBox="1"/>
          <p:nvPr/>
        </p:nvSpPr>
        <p:spPr>
          <a:xfrm>
            <a:off x="5283835" y="5284470"/>
            <a:ext cx="912495" cy="398780"/>
          </a:xfrm>
          <a:prstGeom prst="rect">
            <a:avLst/>
          </a:prstGeom>
          <a:noFill/>
          <a:effectLst/>
        </p:spPr>
        <p:txBody>
          <a:bodyPr wrap="square" rtlCol="0">
            <a:spAutoFit/>
          </a:bodyPr>
          <a:lstStyle/>
          <a:p>
            <a:pPr algn="ctr"/>
            <a:r>
              <a:rPr lang="en-US" altLang="zh-CN" sz="2000" dirty="0">
                <a:solidFill>
                  <a:srgbClr val="FFFFFF"/>
                </a:solidFill>
                <a:latin typeface="方正黑体_GBK" panose="03000509000000000000" charset="-122"/>
                <a:ea typeface="方正黑体_GBK" panose="03000509000000000000" charset="-122"/>
                <a:cs typeface="方正黑体_GBK" panose="03000509000000000000" charset="-122"/>
                <a:sym typeface="+mn-ea"/>
              </a:rPr>
              <a:t>2</a:t>
            </a:r>
            <a:endParaRPr lang="en-US" altLang="zh-CN" sz="2000" dirty="0">
              <a:solidFill>
                <a:srgbClr val="FFFFFF"/>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72" name="文本框 7"/>
          <p:cNvSpPr txBox="1"/>
          <p:nvPr/>
        </p:nvSpPr>
        <p:spPr>
          <a:xfrm>
            <a:off x="9262745" y="5284470"/>
            <a:ext cx="912495" cy="398780"/>
          </a:xfrm>
          <a:prstGeom prst="rect">
            <a:avLst/>
          </a:prstGeom>
          <a:noFill/>
          <a:effectLst/>
        </p:spPr>
        <p:txBody>
          <a:bodyPr wrap="square" rtlCol="0">
            <a:spAutoFit/>
          </a:bodyPr>
          <a:lstStyle/>
          <a:p>
            <a:pPr algn="ctr"/>
            <a:r>
              <a:rPr lang="en-US" altLang="zh-CN" sz="2000" dirty="0">
                <a:solidFill>
                  <a:srgbClr val="FFFFFF"/>
                </a:solidFill>
                <a:latin typeface="方正黑体_GBK" panose="03000509000000000000" charset="-122"/>
                <a:ea typeface="方正黑体_GBK" panose="03000509000000000000" charset="-122"/>
                <a:cs typeface="方正黑体_GBK" panose="03000509000000000000" charset="-122"/>
                <a:sym typeface="+mn-ea"/>
              </a:rPr>
              <a:t>3</a:t>
            </a:r>
            <a:endParaRPr lang="en-US" altLang="zh-CN" sz="2000" dirty="0">
              <a:solidFill>
                <a:srgbClr val="FFFFFF"/>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62" name="文本框 5"/>
          <p:cNvSpPr/>
          <p:nvPr/>
        </p:nvSpPr>
        <p:spPr>
          <a:xfrm>
            <a:off x="723265" y="4323080"/>
            <a:ext cx="2576830" cy="570865"/>
          </a:xfrm>
          <a:prstGeom prst="rect">
            <a:avLst/>
          </a:prstGeom>
        </p:spPr>
        <p:txBody>
          <a:bodyPr wrap="square">
            <a:spAutoFit/>
          </a:bodyPr>
          <a:lstStyle/>
          <a:p>
            <a:pPr algn="ctr">
              <a:lnSpc>
                <a:spcPct val="130000"/>
              </a:lnSpc>
            </a:pPr>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方正黑体_GBK" panose="03000509000000000000" charset="-122"/>
                <a:sym typeface="+mn-ea"/>
              </a:rPr>
              <a:t>图像分割</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方正黑体_GBK" panose="03000509000000000000" charset="-122"/>
              <a:sym typeface="+mn-ea"/>
            </a:endParaRPr>
          </a:p>
        </p:txBody>
      </p:sp>
      <p:sp>
        <p:nvSpPr>
          <p:cNvPr id="66" name="文本框 4"/>
          <p:cNvSpPr/>
          <p:nvPr/>
        </p:nvSpPr>
        <p:spPr>
          <a:xfrm>
            <a:off x="4451985" y="4323080"/>
            <a:ext cx="2576830" cy="570865"/>
          </a:xfrm>
          <a:prstGeom prst="rect">
            <a:avLst/>
          </a:prstGeom>
        </p:spPr>
        <p:txBody>
          <a:bodyPr wrap="square">
            <a:spAutoFit/>
          </a:bodyPr>
          <a:lstStyle/>
          <a:p>
            <a:pPr algn="ctr">
              <a:lnSpc>
                <a:spcPct val="130000"/>
              </a:lnSpc>
            </a:pPr>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方正黑体_GBK" panose="03000509000000000000" charset="-122"/>
                <a:sym typeface="+mn-ea"/>
              </a:rPr>
              <a:t>边缘平滑</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方正黑体_GBK" panose="03000509000000000000" charset="-122"/>
              <a:sym typeface="+mn-ea"/>
            </a:endParaRPr>
          </a:p>
        </p:txBody>
      </p:sp>
      <p:sp>
        <p:nvSpPr>
          <p:cNvPr id="70" name="文本框 3"/>
          <p:cNvSpPr/>
          <p:nvPr/>
        </p:nvSpPr>
        <p:spPr>
          <a:xfrm>
            <a:off x="8430260" y="4323080"/>
            <a:ext cx="2576830" cy="570865"/>
          </a:xfrm>
          <a:prstGeom prst="rect">
            <a:avLst/>
          </a:prstGeom>
        </p:spPr>
        <p:txBody>
          <a:bodyPr wrap="square">
            <a:spAutoFit/>
          </a:bodyPr>
          <a:lstStyle/>
          <a:p>
            <a:pPr algn="ctr">
              <a:lnSpc>
                <a:spcPct val="130000"/>
              </a:lnSpc>
            </a:pPr>
            <a:r>
              <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方正黑体_GBK" panose="03000509000000000000" charset="-122"/>
                <a:sym typeface="+mn-ea"/>
              </a:rPr>
              <a:t>轮廓提取</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cs typeface="方正黑体_GBK" panose="03000509000000000000" charset="-122"/>
              <a:sym typeface="+mn-ea"/>
            </a:endParaRPr>
          </a:p>
        </p:txBody>
      </p:sp>
      <p:pic>
        <p:nvPicPr>
          <p:cNvPr id="3" name="图片 2"/>
          <p:cNvPicPr>
            <a:picLocks noChangeAspect="1"/>
          </p:cNvPicPr>
          <p:nvPr/>
        </p:nvPicPr>
        <p:blipFill>
          <a:blip r:embed="rId1"/>
          <a:stretch>
            <a:fillRect/>
          </a:stretch>
        </p:blipFill>
        <p:spPr>
          <a:xfrm>
            <a:off x="723265" y="1995170"/>
            <a:ext cx="2687955" cy="1840230"/>
          </a:xfrm>
          <a:prstGeom prst="rect">
            <a:avLst/>
          </a:prstGeom>
        </p:spPr>
      </p:pic>
      <p:pic>
        <p:nvPicPr>
          <p:cNvPr id="4" name="图片 3"/>
          <p:cNvPicPr>
            <a:picLocks noChangeAspect="1"/>
          </p:cNvPicPr>
          <p:nvPr/>
        </p:nvPicPr>
        <p:blipFill>
          <a:blip r:embed="rId2"/>
          <a:srcRect b="17584"/>
          <a:stretch>
            <a:fillRect/>
          </a:stretch>
        </p:blipFill>
        <p:spPr>
          <a:xfrm>
            <a:off x="4069715" y="1838325"/>
            <a:ext cx="3342005" cy="1997075"/>
          </a:xfrm>
          <a:prstGeom prst="rect">
            <a:avLst/>
          </a:prstGeom>
        </p:spPr>
      </p:pic>
      <p:pic>
        <p:nvPicPr>
          <p:cNvPr id="5" name="图片 4"/>
          <p:cNvPicPr>
            <a:picLocks noChangeAspect="1"/>
          </p:cNvPicPr>
          <p:nvPr/>
        </p:nvPicPr>
        <p:blipFill>
          <a:blip r:embed="rId3"/>
          <a:srcRect b="11423"/>
          <a:stretch>
            <a:fillRect/>
          </a:stretch>
        </p:blipFill>
        <p:spPr>
          <a:xfrm>
            <a:off x="8264525" y="1713230"/>
            <a:ext cx="2908300" cy="2122170"/>
          </a:xfrm>
          <a:prstGeom prst="rect">
            <a:avLst/>
          </a:prstGeom>
        </p:spPr>
      </p:pic>
    </p:spTree>
    <p:custDataLst>
      <p:tags r:id="rId4"/>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图像分割</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11" name="Title 6"/>
          <p:cNvSpPr txBox="1"/>
          <p:nvPr>
            <p:custDataLst>
              <p:tags r:id="rId7"/>
            </p:custDataLst>
          </p:nvPr>
        </p:nvSpPr>
        <p:spPr>
          <a:xfrm>
            <a:off x="835025" y="1079500"/>
            <a:ext cx="10430510" cy="527304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每个染色体图像都有不同的对比度，将导致计数精度降低，为此，需要对染色体图像进行增强。首先进行图像分割，将染色体图像前景区域与背景分离开来。
</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r>
              <a:rPr lang="zh-CN" altLang="en-US" sz="18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最大类间法（OTSU）</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，是一种图像二值化算法。</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其算法假设图像中存在一个阈值𝑇，判断图像中每个像素与𝑇的大小关系，可以将所有像素分为前景（物体）和背景两类，当选取到最佳𝑇阈值时，背景部分与前景部分的差别最大，而OTSU算法利用最大类间方差来衡量这一差别。鉴于这一定义，OTSU法将图像分为明暗区域</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0和</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
</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其中𝑡是阈值，𝑙是图像最大灰度等级。</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custDataLst>
              <p:tags r:id="rId8"/>
            </p:custDataLst>
          </p:nvPr>
        </p:nvPicPr>
        <p:blipFill>
          <a:blip r:embed="rId9"/>
          <a:stretch>
            <a:fillRect/>
          </a:stretch>
        </p:blipFill>
        <p:spPr>
          <a:xfrm>
            <a:off x="1557020" y="4815205"/>
            <a:ext cx="4282440" cy="721995"/>
          </a:xfrm>
          <a:prstGeom prst="rect">
            <a:avLst/>
          </a:prstGeom>
        </p:spPr>
      </p:pic>
      <p:pic>
        <p:nvPicPr>
          <p:cNvPr id="4" name="图片 3"/>
          <p:cNvPicPr>
            <a:picLocks noChangeAspect="1"/>
          </p:cNvPicPr>
          <p:nvPr/>
        </p:nvPicPr>
        <p:blipFill>
          <a:blip r:embed="rId10"/>
          <a:stretch>
            <a:fillRect/>
          </a:stretch>
        </p:blipFill>
        <p:spPr>
          <a:xfrm>
            <a:off x="1355090" y="3085465"/>
            <a:ext cx="4686300" cy="285750"/>
          </a:xfrm>
          <a:prstGeom prst="rect">
            <a:avLst/>
          </a:prstGeom>
        </p:spPr>
      </p:pic>
    </p:spTree>
    <p:custDataLst>
      <p:tags r:id="rId11"/>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图像分割</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11" name="Title 6"/>
          <p:cNvSpPr txBox="1"/>
          <p:nvPr>
            <p:custDataLst>
              <p:tags r:id="rId7"/>
            </p:custDataLst>
          </p:nvPr>
        </p:nvSpPr>
        <p:spPr>
          <a:xfrm>
            <a:off x="872490" y="1079500"/>
            <a:ext cx="10378440" cy="4907915"/>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以训练集中的下图为例</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train中1号染色体中的“16w0078.043.K.R.PNG”原图</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72105" y="2494915"/>
            <a:ext cx="2204720" cy="2204720"/>
          </a:xfrm>
          <a:prstGeom prst="rect">
            <a:avLst/>
          </a:prstGeom>
          <a:noFill/>
          <a:ln>
            <a:noFill/>
          </a:ln>
        </p:spPr>
      </p:pic>
      <p:pic>
        <p:nvPicPr>
          <p:cNvPr id="5" name="图片 4"/>
          <p:cNvPicPr>
            <a:picLocks noChangeAspect="1"/>
          </p:cNvPicPr>
          <p:nvPr/>
        </p:nvPicPr>
        <p:blipFill>
          <a:blip r:embed="rId9"/>
          <a:stretch>
            <a:fillRect/>
          </a:stretch>
        </p:blipFill>
        <p:spPr>
          <a:xfrm>
            <a:off x="1322070" y="1652905"/>
            <a:ext cx="4619625" cy="342900"/>
          </a:xfrm>
          <a:prstGeom prst="rect">
            <a:avLst/>
          </a:prstGeom>
        </p:spPr>
      </p:pic>
      <p:pic>
        <p:nvPicPr>
          <p:cNvPr id="6" name="图片 5"/>
          <p:cNvPicPr>
            <a:picLocks noChangeAspect="1"/>
          </p:cNvPicPr>
          <p:nvPr/>
        </p:nvPicPr>
        <p:blipFill>
          <a:blip r:embed="rId10"/>
          <a:stretch>
            <a:fillRect/>
          </a:stretch>
        </p:blipFill>
        <p:spPr>
          <a:xfrm>
            <a:off x="6504940" y="1079500"/>
            <a:ext cx="1495425" cy="1657350"/>
          </a:xfrm>
          <a:prstGeom prst="rect">
            <a:avLst/>
          </a:prstGeom>
        </p:spPr>
      </p:pic>
    </p:spTree>
    <p:custDataLst>
      <p:tags r:id="rId11"/>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
          <p:cNvGrpSpPr/>
          <p:nvPr userDrawn="1">
            <p:custDataLst>
              <p:tags r:id="rId1"/>
            </p:custDataLst>
          </p:nvPr>
        </p:nvGrpSpPr>
        <p:grpSpPr>
          <a:xfrm>
            <a:off x="10638971" y="5416757"/>
            <a:ext cx="1553029" cy="1432837"/>
            <a:chOff x="10898414" y="5656121"/>
            <a:chExt cx="1293586" cy="1193473"/>
          </a:xfrm>
        </p:grpSpPr>
        <p:sp>
          <p:nvSpPr>
            <p:cNvPr id="8"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图像分割</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2" name="矩形 8"/>
          <p:cNvSpPr/>
          <p:nvPr>
            <p:custDataLst>
              <p:tags r:id="rId7"/>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0" name="直接连接符 9"/>
          <p:cNvCxnSpPr/>
          <p:nvPr>
            <p:custDataLst>
              <p:tags r:id="rId8"/>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9"/>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12"/>
            </p:custDataLst>
          </p:nvPr>
        </p:nvSpPr>
        <p:spPr>
          <a:xfrm>
            <a:off x="1892883" y="1722414"/>
            <a:ext cx="8382634" cy="430927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使用OTSU法后</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最大类间法处理后</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2"/>
          <p:cNvPicPr>
            <a:picLocks noChangeAspect="1"/>
          </p:cNvPicPr>
          <p:nvPr/>
        </p:nvPicPr>
        <p:blipFill>
          <a:blip r:embed="rId13"/>
          <a:stretch>
            <a:fillRect/>
          </a:stretch>
        </p:blipFill>
        <p:spPr>
          <a:xfrm>
            <a:off x="2025015" y="3010535"/>
            <a:ext cx="1737360" cy="1889760"/>
          </a:xfrm>
          <a:prstGeom prst="rect">
            <a:avLst/>
          </a:prstGeom>
        </p:spPr>
      </p:pic>
      <p:sp>
        <p:nvSpPr>
          <p:cNvPr id="15" name="文本框 14"/>
          <p:cNvSpPr txBox="1"/>
          <p:nvPr/>
        </p:nvSpPr>
        <p:spPr>
          <a:xfrm>
            <a:off x="4768215" y="2549525"/>
            <a:ext cx="5090795" cy="2306955"/>
          </a:xfrm>
          <a:prstGeom prst="rect">
            <a:avLst/>
          </a:prstGeom>
          <a:noFill/>
        </p:spPr>
        <p:txBody>
          <a:bodyPr wrap="square" rtlCol="0">
            <a:spAutoFit/>
          </a:bodyPr>
          <a:p>
            <a:r>
              <a:rPr lang="zh-CN" altLang="en-US"/>
              <a:t>经过OTSU处理后的染色体图像呈现异常凹陷、存在小的干扰块</a:t>
            </a:r>
            <a:endParaRPr lang="zh-CN" altLang="en-US"/>
          </a:p>
          <a:p>
            <a:endParaRPr lang="zh-CN" altLang="en-US"/>
          </a:p>
          <a:p>
            <a:r>
              <a:rPr lang="zh-CN" altLang="en-US"/>
              <a:t>需要进行图像形态学开运算处理，即对图像先进行腐蚀处理，再进行膨胀处理</a:t>
            </a:r>
            <a:endParaRPr lang="zh-CN" altLang="en-US"/>
          </a:p>
          <a:p>
            <a:endParaRPr lang="zh-CN" altLang="en-US"/>
          </a:p>
          <a:p>
            <a:r>
              <a:rPr lang="zh-CN" altLang="en-US"/>
              <a:t>利用开运算操作去噪，而保留目标区域的几何结构，起到消除孤立点的作用。</a:t>
            </a:r>
            <a:endParaRPr lang="zh-CN" altLang="en-US"/>
          </a:p>
        </p:txBody>
      </p:sp>
    </p:spTree>
    <p:custDataLst>
      <p:tags r:id="rId14"/>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图像分割</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4" name="矩形 3"/>
          <p:cNvSpPr/>
          <p:nvPr>
            <p:custDataLst>
              <p:tags r:id="rId7"/>
            </p:custDataLst>
          </p:nvPr>
        </p:nvSpPr>
        <p:spPr>
          <a:xfrm>
            <a:off x="766801" y="1218909"/>
            <a:ext cx="10658398" cy="5334225"/>
          </a:xfrm>
          <a:prstGeom prst="rect">
            <a:avLst/>
          </a:prstGeom>
          <a:solidFill>
            <a:schemeClr val="lt2"/>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形 3"/>
          <p:cNvPicPr>
            <a:picLocks noChangeAspect="1"/>
          </p:cNvPicPr>
          <p:nvPr>
            <p:custDataLst>
              <p:tags r:id="rId8"/>
            </p:custDataLst>
          </p:nvPr>
        </p:nvPicPr>
        <p:blipFill>
          <a:blip r:embed="rId9"/>
          <a:stretch>
            <a:fillRect/>
          </a:stretch>
        </p:blipFill>
        <p:spPr>
          <a:xfrm rot="10800000">
            <a:off x="9867967" y="1830612"/>
            <a:ext cx="822185" cy="705924"/>
          </a:xfrm>
          <a:prstGeom prst="rect">
            <a:avLst/>
          </a:prstGeom>
        </p:spPr>
      </p:pic>
      <p:sp>
        <p:nvSpPr>
          <p:cNvPr id="11" name="Title 6"/>
          <p:cNvSpPr txBox="1"/>
          <p:nvPr>
            <p:custDataLst>
              <p:tags r:id="rId10"/>
            </p:custDataLst>
          </p:nvPr>
        </p:nvSpPr>
        <p:spPr>
          <a:xfrm>
            <a:off x="6392923" y="2805957"/>
            <a:ext cx="4312114" cy="3444859"/>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3"/>
          <p:cNvPicPr>
            <a:picLocks noChangeAspect="1"/>
          </p:cNvPicPr>
          <p:nvPr/>
        </p:nvPicPr>
        <p:blipFill>
          <a:blip r:embed="rId11"/>
          <a:stretch>
            <a:fillRect/>
          </a:stretch>
        </p:blipFill>
        <p:spPr>
          <a:xfrm>
            <a:off x="4565015" y="4005580"/>
            <a:ext cx="1703070" cy="1724660"/>
          </a:xfrm>
          <a:prstGeom prst="rect">
            <a:avLst/>
          </a:prstGeom>
        </p:spPr>
      </p:pic>
      <p:pic>
        <p:nvPicPr>
          <p:cNvPr id="8" name="图片 7"/>
          <p:cNvPicPr>
            <a:picLocks noChangeAspect="1"/>
          </p:cNvPicPr>
          <p:nvPr/>
        </p:nvPicPr>
        <p:blipFill>
          <a:blip r:embed="rId12"/>
          <a:stretch>
            <a:fillRect/>
          </a:stretch>
        </p:blipFill>
        <p:spPr>
          <a:xfrm>
            <a:off x="2289810" y="1573530"/>
            <a:ext cx="6810375" cy="333375"/>
          </a:xfrm>
          <a:prstGeom prst="rect">
            <a:avLst/>
          </a:prstGeom>
        </p:spPr>
      </p:pic>
      <p:pic>
        <p:nvPicPr>
          <p:cNvPr id="10" name="图片 9"/>
          <p:cNvPicPr>
            <a:picLocks noChangeAspect="1"/>
          </p:cNvPicPr>
          <p:nvPr/>
        </p:nvPicPr>
        <p:blipFill>
          <a:blip r:embed="rId13"/>
          <a:stretch>
            <a:fillRect/>
          </a:stretch>
        </p:blipFill>
        <p:spPr>
          <a:xfrm>
            <a:off x="2289810" y="2718435"/>
            <a:ext cx="5219700" cy="409575"/>
          </a:xfrm>
          <a:prstGeom prst="rect">
            <a:avLst/>
          </a:prstGeom>
        </p:spPr>
      </p:pic>
      <p:sp>
        <p:nvSpPr>
          <p:cNvPr id="14" name="文本框 13"/>
          <p:cNvSpPr txBox="1"/>
          <p:nvPr/>
        </p:nvSpPr>
        <p:spPr>
          <a:xfrm>
            <a:off x="2289810" y="3486785"/>
            <a:ext cx="7730490" cy="368300"/>
          </a:xfrm>
          <a:prstGeom prst="rect">
            <a:avLst/>
          </a:prstGeom>
          <a:noFill/>
        </p:spPr>
        <p:txBody>
          <a:bodyPr wrap="square" rtlCol="0">
            <a:spAutoFit/>
          </a:bodyPr>
          <a:p>
            <a:r>
              <a:rPr lang="zh-CN" altLang="en-US"/>
              <a:t>cv2.MORPH_OPEN 进行开运算，</a:t>
            </a:r>
            <a:r>
              <a:rPr lang="zh-CN" altLang="en-US"/>
              <a:t>即先进行腐蚀操作，再进行膨胀操作</a:t>
            </a:r>
            <a:endParaRPr lang="zh-CN" altLang="en-US"/>
          </a:p>
        </p:txBody>
      </p:sp>
      <p:sp>
        <p:nvSpPr>
          <p:cNvPr id="15" name="文本框 14"/>
          <p:cNvSpPr txBox="1"/>
          <p:nvPr/>
        </p:nvSpPr>
        <p:spPr>
          <a:xfrm>
            <a:off x="2291080" y="2172335"/>
            <a:ext cx="6730365" cy="368300"/>
          </a:xfrm>
          <a:prstGeom prst="rect">
            <a:avLst/>
          </a:prstGeom>
          <a:noFill/>
        </p:spPr>
        <p:txBody>
          <a:bodyPr wrap="square" rtlCol="0">
            <a:spAutoFit/>
          </a:bodyPr>
          <a:p>
            <a:r>
              <a:rPr lang="zh-CN" altLang="en-US"/>
              <a:t>构造一个大小为</a:t>
            </a:r>
            <a:r>
              <a:rPr lang="en-US" altLang="zh-CN"/>
              <a:t>9</a:t>
            </a:r>
            <a:r>
              <a:rPr lang="zh-CN" altLang="en-US"/>
              <a:t>×</a:t>
            </a:r>
            <a:r>
              <a:rPr lang="en-US" altLang="zh-CN"/>
              <a:t>9</a:t>
            </a:r>
            <a:r>
              <a:rPr lang="zh-CN" altLang="en-US"/>
              <a:t>的结构元素，用于图像形态学处理</a:t>
            </a:r>
            <a:endParaRPr lang="zh-CN" altLang="en-US"/>
          </a:p>
        </p:txBody>
      </p:sp>
      <p:sp>
        <p:nvSpPr>
          <p:cNvPr id="16" name="文本框 15"/>
          <p:cNvSpPr txBox="1"/>
          <p:nvPr/>
        </p:nvSpPr>
        <p:spPr>
          <a:xfrm>
            <a:off x="4677410" y="5828030"/>
            <a:ext cx="2722880" cy="368300"/>
          </a:xfrm>
          <a:prstGeom prst="rect">
            <a:avLst/>
          </a:prstGeom>
          <a:noFill/>
        </p:spPr>
        <p:txBody>
          <a:bodyPr wrap="square" rtlCol="0">
            <a:spAutoFit/>
          </a:bodyPr>
          <a:p>
            <a:r>
              <a:rPr lang="zh-CN" altLang="en-US"/>
              <a:t>开运算处理后</a:t>
            </a:r>
            <a:endParaRPr lang="zh-CN" altLang="en-US"/>
          </a:p>
        </p:txBody>
      </p:sp>
    </p:spTree>
    <p:custDataLst>
      <p:tags r:id="rId14"/>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分工</a:t>
            </a:r>
            <a:endParaRPr lang="zh-CN" sz="3555" dirty="0" err="1">
              <a:solidFill>
                <a:schemeClr val="dk1"/>
              </a:solidFill>
              <a:latin typeface="微软雅黑" panose="020B0503020204020204" pitchFamily="34" charset="-122"/>
              <a:sym typeface="微软雅黑" panose="020B0503020204020204" pitchFamily="34" charset="-122"/>
            </a:endParaRPr>
          </a:p>
        </p:txBody>
      </p:sp>
      <p:pic>
        <p:nvPicPr>
          <p:cNvPr id="8" name="图片 7" descr="A8E0DB47-1DF8-4605-A70D-6DD41925C388"/>
          <p:cNvPicPr>
            <a:picLocks noChangeAspect="1"/>
          </p:cNvPicPr>
          <p:nvPr/>
        </p:nvPicPr>
        <p:blipFill>
          <a:blip r:embed="rId7"/>
          <a:stretch>
            <a:fillRect/>
          </a:stretch>
        </p:blipFill>
        <p:spPr>
          <a:xfrm>
            <a:off x="737870" y="1468755"/>
            <a:ext cx="6734810" cy="4548505"/>
          </a:xfrm>
          <a:prstGeom prst="rect">
            <a:avLst/>
          </a:prstGeom>
        </p:spPr>
      </p:pic>
      <p:sp>
        <p:nvSpPr>
          <p:cNvPr id="10" name="文本框 9"/>
          <p:cNvSpPr txBox="1"/>
          <p:nvPr/>
        </p:nvSpPr>
        <p:spPr>
          <a:xfrm>
            <a:off x="7952740" y="1605280"/>
            <a:ext cx="3996690" cy="4523105"/>
          </a:xfrm>
          <a:prstGeom prst="rect">
            <a:avLst/>
          </a:prstGeom>
          <a:noFill/>
        </p:spPr>
        <p:txBody>
          <a:bodyPr wrap="square" rtlCol="0">
            <a:spAutoFit/>
          </a:bodyPr>
          <a:p>
            <a:pPr indent="0" fontAlgn="auto">
              <a:lnSpc>
                <a:spcPct val="200000"/>
              </a:lnSpc>
            </a:pPr>
            <a:r>
              <a:rPr lang="zh-CN" altLang="en-US" sz="1600"/>
              <a:t>杨晨露：</a:t>
            </a:r>
            <a:endParaRPr lang="zh-CN" altLang="en-US" sz="1600"/>
          </a:p>
          <a:p>
            <a:pPr indent="0" fontAlgn="auto">
              <a:lnSpc>
                <a:spcPct val="200000"/>
              </a:lnSpc>
            </a:pPr>
            <a:r>
              <a:rPr lang="en-US" altLang="zh-CN" sz="1600"/>
              <a:t>1.</a:t>
            </a:r>
            <a:r>
              <a:rPr lang="zh-CN" altLang="en-US" sz="1600"/>
              <a:t>前端页面设计</a:t>
            </a:r>
            <a:r>
              <a:rPr lang="en-US" altLang="zh-CN" sz="1600"/>
              <a:t> 2.</a:t>
            </a:r>
            <a:r>
              <a:rPr lang="zh-CN" altLang="en-US" sz="1600"/>
              <a:t>文档编写</a:t>
            </a:r>
            <a:r>
              <a:rPr lang="en-US" altLang="zh-CN" sz="1600"/>
              <a:t> 3.PPT</a:t>
            </a:r>
            <a:r>
              <a:rPr lang="zh-CN" altLang="en-US" sz="1600"/>
              <a:t>制作</a:t>
            </a:r>
            <a:endParaRPr lang="zh-CN" altLang="en-US" sz="1600"/>
          </a:p>
          <a:p>
            <a:pPr indent="0" fontAlgn="auto">
              <a:lnSpc>
                <a:spcPct val="200000"/>
              </a:lnSpc>
            </a:pPr>
            <a:r>
              <a:rPr lang="zh-CN" altLang="en-US" sz="1600"/>
              <a:t>常睿</a:t>
            </a:r>
            <a:r>
              <a:rPr lang="zh-CN" altLang="en-US" sz="1600"/>
              <a:t>嘉：</a:t>
            </a:r>
            <a:endParaRPr lang="zh-CN" altLang="en-US" sz="1600"/>
          </a:p>
          <a:p>
            <a:pPr indent="0" fontAlgn="auto">
              <a:lnSpc>
                <a:spcPct val="200000"/>
              </a:lnSpc>
            </a:pPr>
            <a:r>
              <a:rPr lang="en-US" altLang="zh-CN" sz="1600"/>
              <a:t>1.</a:t>
            </a:r>
            <a:r>
              <a:rPr lang="zh-CN" altLang="en-US" sz="1600">
                <a:sym typeface="+mn-ea"/>
              </a:rPr>
              <a:t>后端中的</a:t>
            </a:r>
            <a:r>
              <a:rPr lang="zh-CN" altLang="en-US" sz="1600"/>
              <a:t>图像预处理</a:t>
            </a:r>
            <a:r>
              <a:rPr lang="en-US" altLang="zh-CN" sz="1600"/>
              <a:t> 2.</a:t>
            </a:r>
            <a:r>
              <a:rPr lang="zh-CN" altLang="en-US" sz="1600">
                <a:sym typeface="+mn-ea"/>
              </a:rPr>
              <a:t>后端中的</a:t>
            </a:r>
            <a:r>
              <a:rPr lang="zh-CN" altLang="en-US" sz="1600"/>
              <a:t>特征提取中的染色体轴线提取</a:t>
            </a:r>
            <a:r>
              <a:rPr lang="en-US" altLang="zh-CN" sz="1600"/>
              <a:t> 3.</a:t>
            </a:r>
            <a:r>
              <a:rPr lang="zh-CN" altLang="en-US" sz="1600">
                <a:sym typeface="+mn-ea"/>
              </a:rPr>
              <a:t>文档编写</a:t>
            </a:r>
            <a:r>
              <a:rPr lang="en-US" altLang="zh-CN" sz="1600">
                <a:sym typeface="+mn-ea"/>
              </a:rPr>
              <a:t> 4.PPT</a:t>
            </a:r>
            <a:r>
              <a:rPr lang="zh-CN" altLang="en-US" sz="1600">
                <a:sym typeface="+mn-ea"/>
              </a:rPr>
              <a:t>制作</a:t>
            </a:r>
            <a:endParaRPr lang="zh-CN" altLang="en-US" sz="1600"/>
          </a:p>
          <a:p>
            <a:pPr indent="0" fontAlgn="auto">
              <a:lnSpc>
                <a:spcPct val="200000"/>
              </a:lnSpc>
            </a:pPr>
            <a:r>
              <a:rPr lang="zh-CN" altLang="en-US" sz="1600"/>
              <a:t>何佳静：</a:t>
            </a:r>
            <a:endParaRPr lang="zh-CN" altLang="en-US" sz="1600"/>
          </a:p>
          <a:p>
            <a:pPr indent="0" fontAlgn="auto">
              <a:lnSpc>
                <a:spcPct val="200000"/>
              </a:lnSpc>
            </a:pPr>
            <a:r>
              <a:rPr lang="en-US" altLang="zh-CN" sz="1600"/>
              <a:t>1.</a:t>
            </a:r>
            <a:r>
              <a:rPr lang="zh-CN" altLang="en-US" sz="1600"/>
              <a:t>后端中的</a:t>
            </a:r>
            <a:r>
              <a:rPr lang="zh-CN" altLang="en-US" sz="1600">
                <a:sym typeface="+mn-ea"/>
              </a:rPr>
              <a:t>特征提取中的着丝点定位和带纹提取</a:t>
            </a:r>
            <a:r>
              <a:rPr lang="en-US" altLang="zh-CN" sz="1600">
                <a:sym typeface="+mn-ea"/>
              </a:rPr>
              <a:t>2.</a:t>
            </a:r>
            <a:r>
              <a:rPr lang="zh-CN" altLang="en-US" sz="1600">
                <a:sym typeface="+mn-ea"/>
              </a:rPr>
              <a:t>后端中的自动分类</a:t>
            </a:r>
            <a:r>
              <a:rPr lang="en-US" altLang="zh-CN" sz="1600">
                <a:sym typeface="+mn-ea"/>
              </a:rPr>
              <a:t> 3.</a:t>
            </a:r>
            <a:r>
              <a:rPr lang="zh-CN" altLang="en-US" sz="1600">
                <a:sym typeface="+mn-ea"/>
              </a:rPr>
              <a:t>文档编写</a:t>
            </a:r>
            <a:endParaRPr lang="zh-CN" altLang="en-US" sz="1600">
              <a:sym typeface="+mn-ea"/>
            </a:endParaRPr>
          </a:p>
        </p:txBody>
      </p:sp>
    </p:spTree>
    <p:custDataLst>
      <p:tags r:id="rId8"/>
    </p:custData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
          <p:cNvGrpSpPr/>
          <p:nvPr userDrawn="1">
            <p:custDataLst>
              <p:tags r:id="rId1"/>
            </p:custDataLst>
          </p:nvPr>
        </p:nvGrpSpPr>
        <p:grpSpPr>
          <a:xfrm>
            <a:off x="10638971" y="5416757"/>
            <a:ext cx="1553029" cy="1432837"/>
            <a:chOff x="10898414" y="5656121"/>
            <a:chExt cx="1293586" cy="1193473"/>
          </a:xfrm>
        </p:grpSpPr>
        <p:sp>
          <p:nvSpPr>
            <p:cNvPr id="8"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边缘平滑</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2" name="矩形 8"/>
          <p:cNvSpPr/>
          <p:nvPr>
            <p:custDataLst>
              <p:tags r:id="rId7"/>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0" name="直接连接符 9"/>
          <p:cNvCxnSpPr/>
          <p:nvPr>
            <p:custDataLst>
              <p:tags r:id="rId8"/>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9"/>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12"/>
            </p:custDataLst>
          </p:nvPr>
        </p:nvSpPr>
        <p:spPr>
          <a:xfrm>
            <a:off x="1892883" y="1844582"/>
            <a:ext cx="8382634" cy="408272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经过阈值分割的染色体图像边缘区域呈现较突出的锯齿形态和毛刺，为了降低后续对轮廓提取及特征提取的影响，需要使用边缘平滑方法处理二值化的染色体图像，使用高斯滤波处理来进行边缘平滑是一种很好的选择。</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高斯滤波是一种线性滤波器，能够较好地平滑与抑制图像噪声，是对图像像素进行加权平均的一个过程，距离中心点越近的部分，其权重越大，反之越小，而权值的分布，则符合正态分布，对于一个二维图像来说，则符合二维高斯分布。
</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1"/>
          <p:cNvGrpSpPr/>
          <p:nvPr userDrawn="1">
            <p:custDataLst>
              <p:tags r:id="rId1"/>
            </p:custDataLst>
          </p:nvPr>
        </p:nvGrpSpPr>
        <p:grpSpPr>
          <a:xfrm>
            <a:off x="10638971" y="5416757"/>
            <a:ext cx="1553029" cy="1432837"/>
            <a:chOff x="10898414" y="5656121"/>
            <a:chExt cx="1293586" cy="1193473"/>
          </a:xfrm>
        </p:grpSpPr>
        <p:sp>
          <p:nvSpPr>
            <p:cNvPr id="14"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11" name="直接连接符 10"/>
          <p:cNvCxnSpPr/>
          <p:nvPr>
            <p:custDataLst>
              <p:tags r:id="rId5"/>
            </p:custDataLst>
          </p:nvPr>
        </p:nvCxnSpPr>
        <p:spPr>
          <a:xfrm>
            <a:off x="457204" y="1371611"/>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6"/>
            </p:custDataLst>
          </p:nvPr>
        </p:nvSpPr>
        <p:spPr>
          <a:xfrm>
            <a:off x="457204" y="375286"/>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边缘平滑</a:t>
            </a:r>
            <a:endParaRPr lang="zh-CN" sz="3555" dirty="0" err="1">
              <a:solidFill>
                <a:schemeClr val="dk1"/>
              </a:solidFill>
              <a:latin typeface="微软雅黑" panose="020B0503020204020204" pitchFamily="34" charset="-122"/>
              <a:sym typeface="微软雅黑" panose="020B0503020204020204" pitchFamily="34" charset="-122"/>
            </a:endParaRPr>
          </a:p>
        </p:txBody>
      </p:sp>
      <p:grpSp>
        <p:nvGrpSpPr>
          <p:cNvPr id="4" name="组合 1"/>
          <p:cNvGrpSpPr/>
          <p:nvPr>
            <p:custDataLst>
              <p:tags r:id="rId7"/>
            </p:custDataLst>
          </p:nvPr>
        </p:nvGrpSpPr>
        <p:grpSpPr>
          <a:xfrm>
            <a:off x="5851707" y="1676400"/>
            <a:ext cx="5036642" cy="4877447"/>
            <a:chOff x="5975" y="2815"/>
            <a:chExt cx="7783" cy="7537"/>
          </a:xfrm>
        </p:grpSpPr>
        <p:sp>
          <p:nvSpPr>
            <p:cNvPr id="5" name="椭圆 3"/>
            <p:cNvSpPr/>
            <p:nvPr>
              <p:custDataLst>
                <p:tags r:id="rId8"/>
              </p:custDataLst>
            </p:nvPr>
          </p:nvSpPr>
          <p:spPr>
            <a:xfrm>
              <a:off x="6474" y="3068"/>
              <a:ext cx="7285" cy="728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椭圆 7"/>
            <p:cNvSpPr/>
            <p:nvPr>
              <p:custDataLst>
                <p:tags r:id="rId9"/>
              </p:custDataLst>
            </p:nvPr>
          </p:nvSpPr>
          <p:spPr>
            <a:xfrm>
              <a:off x="5975" y="3769"/>
              <a:ext cx="6358" cy="635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椭圆 11"/>
            <p:cNvSpPr/>
            <p:nvPr>
              <p:custDataLst>
                <p:tags r:id="rId10"/>
              </p:custDataLst>
            </p:nvPr>
          </p:nvSpPr>
          <p:spPr>
            <a:xfrm>
              <a:off x="6097" y="2815"/>
              <a:ext cx="6358" cy="635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6" name="Title 6"/>
          <p:cNvSpPr txBox="1"/>
          <p:nvPr>
            <p:custDataLst>
              <p:tags r:id="rId11"/>
            </p:custDataLst>
          </p:nvPr>
        </p:nvSpPr>
        <p:spPr>
          <a:xfrm>
            <a:off x="378460" y="1384300"/>
            <a:ext cx="4963795" cy="1600835"/>
          </a:xfrm>
          <a:prstGeom prst="rect">
            <a:avLst/>
          </a:prstGeom>
          <a:noFill/>
          <a:ln w="3175">
            <a:noFill/>
            <a:prstDash val="dash"/>
          </a:ln>
        </p:spPr>
        <p:txBody>
          <a:bodyPr wrap="square" lIns="63500" tIns="25400" rIns="63500" bIns="2540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l" fontAlgn="auto">
              <a:lnSpc>
                <a:spcPct val="15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在卷积处理开始之前，</a:t>
            </a:r>
            <a:endPar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要对边缘进行补偿，以便卷积核可以对图像边缘部分的像素进行计算</a:t>
            </a:r>
            <a:endPar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fontAlgn="auto">
              <a:lnSpc>
                <a:spcPct val="15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我们这里使用全0补偿法</a:t>
            </a:r>
            <a:endPar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9" name="图片 8"/>
          <p:cNvPicPr>
            <a:picLocks noChangeAspect="1"/>
          </p:cNvPicPr>
          <p:nvPr/>
        </p:nvPicPr>
        <p:blipFill>
          <a:blip r:embed="rId12"/>
          <a:stretch>
            <a:fillRect/>
          </a:stretch>
        </p:blipFill>
        <p:spPr>
          <a:xfrm>
            <a:off x="3639820" y="2685415"/>
            <a:ext cx="8242300" cy="3562350"/>
          </a:xfrm>
          <a:prstGeom prst="rect">
            <a:avLst/>
          </a:prstGeom>
        </p:spPr>
      </p:pic>
    </p:spTree>
    <p:custDataLst>
      <p:tags r:id="rId13"/>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1"/>
          <p:cNvGrpSpPr/>
          <p:nvPr userDrawn="1">
            <p:custDataLst>
              <p:tags r:id="rId1"/>
            </p:custDataLst>
          </p:nvPr>
        </p:nvGrpSpPr>
        <p:grpSpPr>
          <a:xfrm>
            <a:off x="10638971" y="5416757"/>
            <a:ext cx="1553029" cy="1432837"/>
            <a:chOff x="10898414" y="5656121"/>
            <a:chExt cx="1293586" cy="1193473"/>
          </a:xfrm>
        </p:grpSpPr>
        <p:sp>
          <p:nvSpPr>
            <p:cNvPr id="14"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11" name="直接连接符 10"/>
          <p:cNvCxnSpPr/>
          <p:nvPr>
            <p:custDataLst>
              <p:tags r:id="rId5"/>
            </p:custDataLst>
          </p:nvPr>
        </p:nvCxnSpPr>
        <p:spPr>
          <a:xfrm>
            <a:off x="457204" y="1371611"/>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6"/>
            </p:custDataLst>
          </p:nvPr>
        </p:nvSpPr>
        <p:spPr>
          <a:xfrm>
            <a:off x="457204" y="375286"/>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边缘平滑</a:t>
            </a:r>
            <a:endParaRPr lang="zh-CN" sz="3555" dirty="0" err="1">
              <a:solidFill>
                <a:schemeClr val="dk1"/>
              </a:solidFill>
              <a:latin typeface="微软雅黑" panose="020B0503020204020204" pitchFamily="34" charset="-122"/>
              <a:sym typeface="微软雅黑" panose="020B0503020204020204" pitchFamily="34" charset="-122"/>
            </a:endParaRPr>
          </a:p>
        </p:txBody>
      </p:sp>
      <p:grpSp>
        <p:nvGrpSpPr>
          <p:cNvPr id="4" name="组合 1"/>
          <p:cNvGrpSpPr/>
          <p:nvPr>
            <p:custDataLst>
              <p:tags r:id="rId7"/>
            </p:custDataLst>
          </p:nvPr>
        </p:nvGrpSpPr>
        <p:grpSpPr>
          <a:xfrm>
            <a:off x="5851707" y="1676400"/>
            <a:ext cx="5036642" cy="4877447"/>
            <a:chOff x="5975" y="2815"/>
            <a:chExt cx="7783" cy="7537"/>
          </a:xfrm>
        </p:grpSpPr>
        <p:sp>
          <p:nvSpPr>
            <p:cNvPr id="5" name="椭圆 3"/>
            <p:cNvSpPr/>
            <p:nvPr>
              <p:custDataLst>
                <p:tags r:id="rId8"/>
              </p:custDataLst>
            </p:nvPr>
          </p:nvSpPr>
          <p:spPr>
            <a:xfrm>
              <a:off x="6474" y="3068"/>
              <a:ext cx="7285" cy="728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椭圆 7"/>
            <p:cNvSpPr/>
            <p:nvPr>
              <p:custDataLst>
                <p:tags r:id="rId9"/>
              </p:custDataLst>
            </p:nvPr>
          </p:nvSpPr>
          <p:spPr>
            <a:xfrm>
              <a:off x="5975" y="3769"/>
              <a:ext cx="6358" cy="635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椭圆 11"/>
            <p:cNvSpPr/>
            <p:nvPr>
              <p:custDataLst>
                <p:tags r:id="rId10"/>
              </p:custDataLst>
            </p:nvPr>
          </p:nvSpPr>
          <p:spPr>
            <a:xfrm>
              <a:off x="6097" y="2815"/>
              <a:ext cx="6358" cy="635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6" name="Title 6"/>
          <p:cNvSpPr txBox="1"/>
          <p:nvPr>
            <p:custDataLst>
              <p:tags r:id="rId11"/>
            </p:custDataLst>
          </p:nvPr>
        </p:nvSpPr>
        <p:spPr>
          <a:xfrm>
            <a:off x="634365" y="1746885"/>
            <a:ext cx="2030730" cy="551815"/>
          </a:xfrm>
          <a:prstGeom prst="rect">
            <a:avLst/>
          </a:prstGeom>
          <a:noFill/>
          <a:ln w="3175">
            <a:noFill/>
            <a:prstDash val="dash"/>
          </a:ln>
        </p:spPr>
        <p:txBody>
          <a:bodyPr wrap="square" lIns="63500" tIns="25400" rIns="63500" bIns="2540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l" fontAlgn="auto">
              <a:lnSpc>
                <a:spcPct val="15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构建高斯卷积核</a:t>
            </a:r>
            <a:endPar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12"/>
          <a:stretch>
            <a:fillRect/>
          </a:stretch>
        </p:blipFill>
        <p:spPr>
          <a:xfrm>
            <a:off x="1320800" y="2586355"/>
            <a:ext cx="8915400" cy="2295525"/>
          </a:xfrm>
          <a:prstGeom prst="rect">
            <a:avLst/>
          </a:prstGeom>
        </p:spPr>
      </p:pic>
    </p:spTree>
    <p:custDataLst>
      <p:tags r:id="rId13"/>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1"/>
          <p:cNvGrpSpPr/>
          <p:nvPr userDrawn="1">
            <p:custDataLst>
              <p:tags r:id="rId1"/>
            </p:custDataLst>
          </p:nvPr>
        </p:nvGrpSpPr>
        <p:grpSpPr>
          <a:xfrm>
            <a:off x="10638971" y="5416757"/>
            <a:ext cx="1553029" cy="1432837"/>
            <a:chOff x="10898414" y="5656121"/>
            <a:chExt cx="1293586" cy="1193473"/>
          </a:xfrm>
        </p:grpSpPr>
        <p:sp>
          <p:nvSpPr>
            <p:cNvPr id="14"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11" name="直接连接符 10"/>
          <p:cNvCxnSpPr/>
          <p:nvPr>
            <p:custDataLst>
              <p:tags r:id="rId5"/>
            </p:custDataLst>
          </p:nvPr>
        </p:nvCxnSpPr>
        <p:spPr>
          <a:xfrm>
            <a:off x="457204" y="1371611"/>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2" name="文本框 6"/>
          <p:cNvSpPr txBox="1"/>
          <p:nvPr>
            <p:custDataLst>
              <p:tags r:id="rId6"/>
            </p:custDataLst>
          </p:nvPr>
        </p:nvSpPr>
        <p:spPr>
          <a:xfrm>
            <a:off x="457204" y="375286"/>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边缘平滑</a:t>
            </a:r>
            <a:endParaRPr lang="zh-CN" sz="3555" dirty="0" err="1">
              <a:solidFill>
                <a:schemeClr val="dk1"/>
              </a:solidFill>
              <a:latin typeface="微软雅黑" panose="020B0503020204020204" pitchFamily="34" charset="-122"/>
              <a:sym typeface="微软雅黑" panose="020B0503020204020204" pitchFamily="34" charset="-122"/>
            </a:endParaRPr>
          </a:p>
        </p:txBody>
      </p:sp>
      <p:grpSp>
        <p:nvGrpSpPr>
          <p:cNvPr id="4" name="组合 1"/>
          <p:cNvGrpSpPr/>
          <p:nvPr>
            <p:custDataLst>
              <p:tags r:id="rId7"/>
            </p:custDataLst>
          </p:nvPr>
        </p:nvGrpSpPr>
        <p:grpSpPr>
          <a:xfrm>
            <a:off x="5851707" y="1676400"/>
            <a:ext cx="5036642" cy="4877447"/>
            <a:chOff x="5975" y="2815"/>
            <a:chExt cx="7783" cy="7537"/>
          </a:xfrm>
        </p:grpSpPr>
        <p:sp>
          <p:nvSpPr>
            <p:cNvPr id="5" name="椭圆 3"/>
            <p:cNvSpPr/>
            <p:nvPr>
              <p:custDataLst>
                <p:tags r:id="rId8"/>
              </p:custDataLst>
            </p:nvPr>
          </p:nvSpPr>
          <p:spPr>
            <a:xfrm>
              <a:off x="6474" y="3068"/>
              <a:ext cx="7285" cy="728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椭圆 7"/>
            <p:cNvSpPr/>
            <p:nvPr>
              <p:custDataLst>
                <p:tags r:id="rId9"/>
              </p:custDataLst>
            </p:nvPr>
          </p:nvSpPr>
          <p:spPr>
            <a:xfrm>
              <a:off x="5975" y="3769"/>
              <a:ext cx="6358" cy="635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椭圆 11"/>
            <p:cNvSpPr/>
            <p:nvPr>
              <p:custDataLst>
                <p:tags r:id="rId10"/>
              </p:custDataLst>
            </p:nvPr>
          </p:nvSpPr>
          <p:spPr>
            <a:xfrm>
              <a:off x="6097" y="2815"/>
              <a:ext cx="6358" cy="635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6" name="Title 6"/>
          <p:cNvSpPr txBox="1"/>
          <p:nvPr>
            <p:custDataLst>
              <p:tags r:id="rId11"/>
            </p:custDataLst>
          </p:nvPr>
        </p:nvSpPr>
        <p:spPr>
          <a:xfrm>
            <a:off x="4138295" y="4704080"/>
            <a:ext cx="2159000" cy="645160"/>
          </a:xfrm>
          <a:prstGeom prst="rect">
            <a:avLst/>
          </a:prstGeom>
          <a:noFill/>
          <a:ln w="3175">
            <a:noFill/>
            <a:prstDash val="dash"/>
          </a:ln>
        </p:spPr>
        <p:txBody>
          <a:bodyPr wrap="square" lIns="63500" tIns="25400" rIns="63500" bIns="2540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l" fontAlgn="auto">
              <a:lnSpc>
                <a:spcPct val="15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边缘平滑处理后</a:t>
            </a:r>
            <a:endParaRPr lang="zh-CN" altLang="en-US" sz="18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5"/>
          <p:cNvPicPr>
            <a:picLocks noChangeAspect="1"/>
          </p:cNvPicPr>
          <p:nvPr/>
        </p:nvPicPr>
        <p:blipFill>
          <a:blip r:embed="rId12"/>
          <a:stretch>
            <a:fillRect/>
          </a:stretch>
        </p:blipFill>
        <p:spPr>
          <a:xfrm>
            <a:off x="4029710" y="2134870"/>
            <a:ext cx="2267585" cy="2267585"/>
          </a:xfrm>
          <a:prstGeom prst="rect">
            <a:avLst/>
          </a:prstGeom>
        </p:spPr>
      </p:pic>
    </p:spTree>
    <p:custDataLst>
      <p:tags r:id="rId13"/>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
          <p:cNvGrpSpPr/>
          <p:nvPr userDrawn="1">
            <p:custDataLst>
              <p:tags r:id="rId1"/>
            </p:custDataLst>
          </p:nvPr>
        </p:nvGrpSpPr>
        <p:grpSpPr>
          <a:xfrm>
            <a:off x="10638971" y="5416757"/>
            <a:ext cx="1553029" cy="1432837"/>
            <a:chOff x="10898414" y="5656121"/>
            <a:chExt cx="1293586" cy="1193473"/>
          </a:xfrm>
        </p:grpSpPr>
        <p:sp>
          <p:nvSpPr>
            <p:cNvPr id="8"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轮廓提取</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2" name="矩形 8"/>
          <p:cNvSpPr/>
          <p:nvPr>
            <p:custDataLst>
              <p:tags r:id="rId7"/>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0" name="直接连接符 9"/>
          <p:cNvCxnSpPr/>
          <p:nvPr>
            <p:custDataLst>
              <p:tags r:id="rId8"/>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9"/>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12"/>
            </p:custDataLst>
          </p:nvPr>
        </p:nvSpPr>
        <p:spPr>
          <a:xfrm>
            <a:off x="1892883" y="1731304"/>
            <a:ext cx="8382634" cy="430927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染色体的外部轮廓直观地描述了染色体的大小、形状等几何信息，是染色体分析过程中的重要信息。</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染色体轮廓在提取中轴线特征以及着丝点特征时具有重要运用，是特征提取的重要一步。提取图像轮廓的常用方法有边缘检测法、形态学边界提取法、边界追踪法等方法。</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在通常的图像处理过程中，边缘检测法是最常用的一种方法，几乎所有的边缘检测思想都是以像素灰度差分为基础的，将计算过程进行简化就形成检测算子，常用的梯度检测算子有Roberts、Sobel、Canny等 。</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
          <p:cNvGrpSpPr/>
          <p:nvPr userDrawn="1">
            <p:custDataLst>
              <p:tags r:id="rId1"/>
            </p:custDataLst>
          </p:nvPr>
        </p:nvGrpSpPr>
        <p:grpSpPr>
          <a:xfrm>
            <a:off x="10638971" y="5416757"/>
            <a:ext cx="1553029" cy="1432837"/>
            <a:chOff x="10898414" y="5656121"/>
            <a:chExt cx="1293586" cy="1193473"/>
          </a:xfrm>
        </p:grpSpPr>
        <p:sp>
          <p:nvSpPr>
            <p:cNvPr id="8"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轮廓提取</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2" name="矩形 8"/>
          <p:cNvSpPr/>
          <p:nvPr>
            <p:custDataLst>
              <p:tags r:id="rId7"/>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0" name="直接连接符 9"/>
          <p:cNvCxnSpPr/>
          <p:nvPr>
            <p:custDataLst>
              <p:tags r:id="rId8"/>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9"/>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12"/>
            </p:custDataLst>
          </p:nvPr>
        </p:nvSpPr>
        <p:spPr>
          <a:xfrm>
            <a:off x="1892883" y="1731304"/>
            <a:ext cx="8382634" cy="430927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20000"/>
              </a:lnSpc>
              <a:spcAft>
                <a:spcPts val="800"/>
              </a:spcAft>
            </a:pPr>
            <a:r>
              <a:rPr lang="zh-CN" altLang="en-US" sz="18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Canny边缘检测算法</a:t>
            </a:r>
            <a:endParaRPr lang="zh-CN" altLang="en-US" sz="18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在染色体图像边缘平滑步骤中，我们已经对图像进行高斯滤波去除噪声</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则此时我们需要设置两个阈值来确定边界。</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设minv、manv分别为最小阈值和最大阈值，当图像的灰度梯度高于manv时，被认定为真的边界；反之图像的灰度小于minv时，则被舍弃；如果灰度梯度介于两者之间，丢弃与否取决于此点是否与与某个被认定为真的边界点相连，如果是，就被认定为是真的边界点，反</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之舍弃。</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3"/>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轮廓提取</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11" name="Title 6"/>
          <p:cNvSpPr txBox="1"/>
          <p:nvPr>
            <p:custDataLst>
              <p:tags r:id="rId7"/>
            </p:custDataLst>
          </p:nvPr>
        </p:nvSpPr>
        <p:spPr>
          <a:xfrm>
            <a:off x="2453005" y="1642110"/>
            <a:ext cx="6433820" cy="403225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A点高于阈值maxv，所以直接被认定为真的边界点，B点和C点虽然都介于minv和maxv之间，但B点与A点相连，所以也被看作边界点，C点不与边界点相连，所以被舍弃</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data/download/20230217/20e9fb5cea3df7847d583bee7021f78e.jpg20e9fb5cea3df7847d583bee7021f78e"/>
          <p:cNvPicPr>
            <a:picLocks noChangeAspect="1"/>
          </p:cNvPicPr>
          <p:nvPr>
            <p:custDataLst>
              <p:tags r:id="rId8"/>
            </p:custDataLst>
          </p:nvPr>
        </p:nvPicPr>
        <p:blipFill rotWithShape="1">
          <a:blip r:embed="rId9"/>
          <a:srcRect/>
          <a:stretch>
            <a:fillRect/>
          </a:stretch>
        </p:blipFill>
        <p:spPr>
          <a:xfrm>
            <a:off x="3723368" y="3042891"/>
            <a:ext cx="3240397" cy="2373809"/>
          </a:xfrm>
          <a:custGeom>
            <a:avLst/>
            <a:gdLst/>
            <a:ahLst/>
            <a:cxnLst>
              <a:cxn ang="3">
                <a:pos x="hc" y="t"/>
              </a:cxn>
              <a:cxn ang="cd2">
                <a:pos x="l" y="vc"/>
              </a:cxn>
              <a:cxn ang="cd4">
                <a:pos x="hc" y="b"/>
              </a:cxn>
              <a:cxn ang="0">
                <a:pos x="r" y="vc"/>
              </a:cxn>
            </a:cxnLst>
            <a:rect l="l" t="t" r="r" b="b"/>
            <a:pathLst>
              <a:path w="3120" h="3120">
                <a:moveTo>
                  <a:pt x="0" y="0"/>
                </a:moveTo>
                <a:lnTo>
                  <a:pt x="3120" y="0"/>
                </a:lnTo>
                <a:lnTo>
                  <a:pt x="3120" y="3120"/>
                </a:lnTo>
                <a:lnTo>
                  <a:pt x="0" y="3120"/>
                </a:lnTo>
                <a:lnTo>
                  <a:pt x="0" y="0"/>
                </a:lnTo>
                <a:close/>
              </a:path>
            </a:pathLst>
          </a:custGeom>
        </p:spPr>
      </p:pic>
      <p:sp>
        <p:nvSpPr>
          <p:cNvPr id="5" name="文本框 4"/>
          <p:cNvSpPr txBox="1"/>
          <p:nvPr/>
        </p:nvSpPr>
        <p:spPr>
          <a:xfrm>
            <a:off x="4204335" y="5509260"/>
            <a:ext cx="2759710" cy="368300"/>
          </a:xfrm>
          <a:prstGeom prst="rect">
            <a:avLst/>
          </a:prstGeom>
          <a:noFill/>
        </p:spPr>
        <p:txBody>
          <a:bodyPr wrap="square" rtlCol="0">
            <a:spAutoFit/>
          </a:bodyPr>
          <a:p>
            <a:r>
              <a:rPr lang="zh-CN" altLang="en-US"/>
              <a:t>Canny算法示例</a:t>
            </a:r>
            <a:endParaRPr lang="zh-CN" altLang="en-US"/>
          </a:p>
        </p:txBody>
      </p:sp>
    </p:spTree>
    <p:custDataLst>
      <p:tags r:id="rId10"/>
    </p:custData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轮廓提取</a:t>
            </a:r>
            <a:endParaRPr lang="zh-CN" sz="3555" dirty="0" err="1">
              <a:solidFill>
                <a:schemeClr val="dk1"/>
              </a:solidFill>
              <a:latin typeface="微软雅黑" panose="020B0503020204020204" pitchFamily="34" charset="-122"/>
              <a:sym typeface="微软雅黑" panose="020B0503020204020204" pitchFamily="34" charset="-122"/>
            </a:endParaRPr>
          </a:p>
        </p:txBody>
      </p:sp>
      <p:pic>
        <p:nvPicPr>
          <p:cNvPr id="4" name="图片 3" descr="/data/download/20230217/7867f3a02f4b4584ab94313ca33fab87.jpg7867f3a02f4b4584ab94313ca33fab87"/>
          <p:cNvPicPr>
            <a:picLocks noChangeAspect="1"/>
          </p:cNvPicPr>
          <p:nvPr>
            <p:custDataLst>
              <p:tags r:id="rId7"/>
            </p:custDataLst>
          </p:nvPr>
        </p:nvPicPr>
        <p:blipFill rotWithShape="1">
          <a:blip r:embed="rId8"/>
          <a:srcRect/>
          <a:stretch>
            <a:fillRect/>
          </a:stretch>
        </p:blipFill>
        <p:spPr>
          <a:xfrm>
            <a:off x="4543103" y="2268852"/>
            <a:ext cx="2441362" cy="2495704"/>
          </a:xfrm>
          <a:custGeom>
            <a:avLst/>
            <a:gdLst/>
            <a:ahLst/>
            <a:cxnLst>
              <a:cxn ang="3">
                <a:pos x="hc" y="t"/>
              </a:cxn>
              <a:cxn ang="cd2">
                <a:pos x="l" y="vc"/>
              </a:cxn>
              <a:cxn ang="cd4">
                <a:pos x="hc" y="b"/>
              </a:cxn>
              <a:cxn ang="0">
                <a:pos x="r" y="vc"/>
              </a:cxn>
            </a:cxnLst>
            <a:rect l="l" t="t" r="r" b="b"/>
            <a:pathLst>
              <a:path w="11520" h="7440">
                <a:moveTo>
                  <a:pt x="0" y="0"/>
                </a:moveTo>
                <a:lnTo>
                  <a:pt x="11520" y="0"/>
                </a:lnTo>
                <a:lnTo>
                  <a:pt x="11520" y="7440"/>
                </a:lnTo>
                <a:lnTo>
                  <a:pt x="0" y="7440"/>
                </a:lnTo>
                <a:lnTo>
                  <a:pt x="0" y="0"/>
                </a:lnTo>
                <a:close/>
              </a:path>
            </a:pathLst>
          </a:custGeom>
        </p:spPr>
      </p:pic>
      <p:sp>
        <p:nvSpPr>
          <p:cNvPr id="11" name="Title 6"/>
          <p:cNvSpPr txBox="1"/>
          <p:nvPr>
            <p:custDataLst>
              <p:tags r:id="rId9"/>
            </p:custDataLst>
          </p:nvPr>
        </p:nvSpPr>
        <p:spPr>
          <a:xfrm>
            <a:off x="1257300" y="1208405"/>
            <a:ext cx="4135120" cy="402082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5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轮廓提取处理后的图像</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0"/>
    </p:custData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MSBQ13715300437630_banner"/>
          <p:cNvPicPr>
            <a:picLocks noChangeAspect="1"/>
          </p:cNvPicPr>
          <p:nvPr/>
        </p:nvPicPr>
        <p:blipFill>
          <a:blip r:embed="rId1"/>
          <a:stretch>
            <a:fillRect/>
          </a:stretch>
        </p:blipFill>
        <p:spPr>
          <a:xfrm>
            <a:off x="0" y="0"/>
            <a:ext cx="10058400" cy="6858000"/>
          </a:xfrm>
          <a:prstGeom prst="rect">
            <a:avLst/>
          </a:prstGeom>
        </p:spPr>
      </p:pic>
      <p:sp>
        <p:nvSpPr>
          <p:cNvPr id="4" name="矩形 5"/>
          <p:cNvSpPr/>
          <p:nvPr/>
        </p:nvSpPr>
        <p:spPr>
          <a:xfrm>
            <a:off x="0" y="0"/>
            <a:ext cx="8750300" cy="6857365"/>
          </a:xfrm>
          <a:prstGeom prst="rect">
            <a:avLst/>
          </a:prstGeom>
          <a:solidFill>
            <a:srgbClr val="16228D">
              <a:alpha val="5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矩形 4"/>
          <p:cNvSpPr/>
          <p:nvPr/>
        </p:nvSpPr>
        <p:spPr>
          <a:xfrm rot="10800000">
            <a:off x="6038900" y="367"/>
            <a:ext cx="6191200" cy="6861200"/>
          </a:xfrm>
          <a:prstGeom prst="round1Rect">
            <a:avLst>
              <a:gd name="adj" fmla="val 50000"/>
            </a:avLst>
          </a:prstGeom>
          <a:solidFill>
            <a:srgbClr val="FFFFFF"/>
          </a:solidFill>
          <a:ln>
            <a:noFill/>
          </a:ln>
          <a:effectLst>
            <a:outerShdw blurRad="200025" dist="104775" dir="10500000" algn="bl" rotWithShape="0">
              <a:schemeClr val="accent2">
                <a:alpha val="3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48" name="文本框 3"/>
          <p:cNvSpPr txBox="1">
            <a:spLocks noGrp="1"/>
          </p:cNvSpPr>
          <p:nvPr>
            <p:ph type="title"/>
          </p:nvPr>
        </p:nvSpPr>
        <p:spPr>
          <a:xfrm rot="-242">
            <a:off x="5540165" y="2117460"/>
            <a:ext cx="5691200" cy="11224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rPr>
              <a:t>特征</a:t>
            </a:r>
            <a:r>
              <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rPr>
              <a:t>提取</a:t>
            </a:r>
            <a:endPar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350" name="文本框 1"/>
          <p:cNvSpPr txBox="1"/>
          <p:nvPr/>
        </p:nvSpPr>
        <p:spPr>
          <a:xfrm>
            <a:off x="8762430" y="885116"/>
            <a:ext cx="2506400" cy="1644000"/>
          </a:xfrm>
          <a:prstGeom prst="rect">
            <a:avLst/>
          </a:prstGeom>
          <a:no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Montserrat" panose="00000500000000000000"/>
              <a:buNone/>
              <a:defRPr sz="64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marL="0" lvl="0" indent="0" algn="r" rtl="0">
              <a:spcBef>
                <a:spcPts val="0"/>
              </a:spcBef>
              <a:spcAft>
                <a:spcPts val="0"/>
              </a:spcAft>
              <a:buNone/>
            </a:pPr>
            <a:r>
              <a:rPr lang="en-GB" sz="8800" b="0">
                <a:solidFill>
                  <a:srgbClr val="16228D"/>
                </a:solidFill>
                <a:latin typeface="方正黑体_GBK" panose="03000509000000000000" charset="-122"/>
                <a:ea typeface="方正黑体_GBK" panose="03000509000000000000" charset="-122"/>
                <a:cs typeface="Montserrat Medium"/>
                <a:sym typeface="Montserrat Medium"/>
              </a:rPr>
              <a:t>0</a:t>
            </a:r>
            <a:r>
              <a:rPr lang="en-US" altLang="en-GB" sz="8800" b="0">
                <a:solidFill>
                  <a:srgbClr val="16228D"/>
                </a:solidFill>
                <a:latin typeface="方正黑体_GBK" panose="03000509000000000000" charset="-122"/>
                <a:ea typeface="方正黑体_GBK" panose="03000509000000000000" charset="-122"/>
                <a:cs typeface="Montserrat Medium"/>
                <a:sym typeface="Montserrat Medium"/>
              </a:rPr>
              <a:t>5</a:t>
            </a:r>
            <a:endParaRPr lang="en-US" altLang="en-GB" sz="8800" b="0">
              <a:solidFill>
                <a:srgbClr val="16228D"/>
              </a:solidFill>
              <a:latin typeface="方正黑体_GBK" panose="03000509000000000000" charset="-122"/>
              <a:ea typeface="方正黑体_GBK" panose="03000509000000000000" charset="-122"/>
              <a:cs typeface="Montserrat Medium"/>
              <a:sym typeface="Montserrat Medium"/>
            </a:endParaRPr>
          </a:p>
        </p:txBody>
      </p:sp>
      <p:sp>
        <p:nvSpPr>
          <p:cNvPr id="351" name="矩形 5"/>
          <p:cNvSpPr/>
          <p:nvPr/>
        </p:nvSpPr>
        <p:spPr>
          <a:xfrm flipH="1">
            <a:off x="10373567" y="3239484"/>
            <a:ext cx="678400" cy="76400"/>
          </a:xfrm>
          <a:prstGeom prst="rect">
            <a:avLst/>
          </a:prstGeom>
          <a:solidFill>
            <a:srgbClr val="16228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2" name="文本框 1"/>
          <p:cNvSpPr txBox="1"/>
          <p:nvPr/>
        </p:nvSpPr>
        <p:spPr>
          <a:xfrm>
            <a:off x="6899910" y="3429000"/>
            <a:ext cx="4582795" cy="2738755"/>
          </a:xfrm>
          <a:prstGeom prst="rect">
            <a:avLst/>
          </a:prstGeom>
          <a:noFill/>
        </p:spPr>
        <p:txBody>
          <a:bodyPr wrap="square" rtlCol="0">
            <a:noAutofit/>
          </a:bodyPr>
          <a:p>
            <a:r>
              <a:rPr lang="zh-CN" altLang="en-US">
                <a:solidFill>
                  <a:schemeClr val="accent1">
                    <a:lumMod val="50000"/>
                  </a:schemeClr>
                </a:solidFill>
              </a:rPr>
              <a:t>染色体图像中非同源染色体的形态、大小以及带纹特征各有不同，这些差异性是染色体识别分类的重要依据</a:t>
            </a:r>
            <a:endParaRPr lang="zh-CN" altLang="en-US">
              <a:solidFill>
                <a:schemeClr val="accent1">
                  <a:lumMod val="50000"/>
                </a:schemeClr>
              </a:solidFill>
            </a:endParaRPr>
          </a:p>
          <a:p>
            <a:endParaRPr lang="zh-CN" altLang="en-US">
              <a:solidFill>
                <a:schemeClr val="accent1">
                  <a:lumMod val="50000"/>
                </a:schemeClr>
              </a:solidFill>
            </a:endParaRPr>
          </a:p>
          <a:p>
            <a:r>
              <a:rPr lang="zh-CN" altLang="en-US">
                <a:solidFill>
                  <a:schemeClr val="accent1">
                    <a:lumMod val="50000"/>
                  </a:schemeClr>
                </a:solidFill>
              </a:rPr>
              <a:t>染色体图像的特征是整个染色体核型分类的重要且关键的一步。特征的选择以及数据的质量直接影响到识别分类结果的准确率</a:t>
            </a:r>
            <a:endParaRPr lang="zh-CN" altLang="en-US">
              <a:solidFill>
                <a:schemeClr val="accent1">
                  <a:lumMod val="50000"/>
                </a:schemeClr>
              </a:solidFill>
            </a:endParaRPr>
          </a:p>
          <a:p>
            <a:endParaRPr lang="zh-CN" altLang="en-US">
              <a:solidFill>
                <a:schemeClr val="accent1">
                  <a:lumMod val="50000"/>
                </a:schemeClr>
              </a:solidFill>
            </a:endParaRPr>
          </a:p>
          <a:p>
            <a:r>
              <a:rPr lang="zh-CN" altLang="en-US">
                <a:solidFill>
                  <a:schemeClr val="accent1">
                    <a:lumMod val="50000"/>
                  </a:schemeClr>
                </a:solidFill>
              </a:rPr>
              <a:t>根据染色体图像的差异性，选取染色体图像的长度、面积、着丝点指数、带纹分布特征作为主要的分类依据</a:t>
            </a:r>
            <a:endParaRPr lang="zh-CN" altLang="en-US">
              <a:solidFill>
                <a:schemeClr val="accent1">
                  <a:lumMod val="50000"/>
                </a:schemeClr>
              </a:solidFill>
            </a:endParaRPr>
          </a:p>
        </p:txBody>
      </p:sp>
    </p:spTree>
    <p:custDataLst>
      <p:tags r:id="rId2"/>
    </p:custData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染色体中轴线提取</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11" name="Title 6"/>
          <p:cNvSpPr txBox="1"/>
          <p:nvPr>
            <p:custDataLst>
              <p:tags r:id="rId7"/>
            </p:custDataLst>
          </p:nvPr>
        </p:nvSpPr>
        <p:spPr>
          <a:xfrm>
            <a:off x="1293495" y="1079500"/>
            <a:ext cx="8879840" cy="402082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5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染色体的中轴线是指贯穿整条染色体一条单像素的曲线，它描述了染色体的长度和弯曲形态等几何信息，是染色体长度数据提取的关键。</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5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在染色体着丝点定位以及带纹分布量化的过程中也会基于中轴线作量化计算，染色体中轴线的提取是整个染色体特征数据提取的重要环节</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50000"/>
              </a:lnSpc>
              <a:spcAft>
                <a:spcPts val="800"/>
              </a:spcAft>
            </a:pPr>
            <a:endParaRPr lang="zh-CN" altLang="en-US" sz="18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6228D"/>
        </a:solidFill>
        <a:effectLst/>
      </p:bgPr>
    </p:bg>
    <p:spTree>
      <p:nvGrpSpPr>
        <p:cNvPr id="1" name=""/>
        <p:cNvGrpSpPr/>
        <p:nvPr/>
      </p:nvGrpSpPr>
      <p:grpSpPr>
        <a:xfrm>
          <a:off x="0" y="0"/>
          <a:ext cx="0" cy="0"/>
          <a:chOff x="0" y="0"/>
          <a:chExt cx="0" cy="0"/>
        </a:xfrm>
      </p:grpSpPr>
      <p:sp>
        <p:nvSpPr>
          <p:cNvPr id="2" name="任意多边形 2"/>
          <p:cNvSpPr/>
          <p:nvPr/>
        </p:nvSpPr>
        <p:spPr>
          <a:xfrm>
            <a:off x="2798445" y="612775"/>
            <a:ext cx="1150620" cy="2680970"/>
          </a:xfrm>
          <a:custGeom>
            <a:avLst/>
            <a:gdLst/>
            <a:ahLst/>
            <a:cxnLst>
              <a:cxn ang="0">
                <a:pos x="wd2" y="hd2"/>
              </a:cxn>
              <a:cxn ang="5400000">
                <a:pos x="wd2" y="hd2"/>
              </a:cxn>
              <a:cxn ang="10800000">
                <a:pos x="wd2" y="hd2"/>
              </a:cxn>
              <a:cxn ang="16200000">
                <a:pos x="wd2" y="hd2"/>
              </a:cxn>
            </a:cxnLst>
            <a:rect l="0" t="0" r="r" b="b"/>
            <a:pathLst>
              <a:path w="21600" h="21600" extrusionOk="0">
                <a:moveTo>
                  <a:pt x="5729" y="0"/>
                </a:moveTo>
                <a:lnTo>
                  <a:pt x="5729" y="11535"/>
                </a:lnTo>
                <a:lnTo>
                  <a:pt x="0" y="11535"/>
                </a:lnTo>
                <a:lnTo>
                  <a:pt x="10937" y="21600"/>
                </a:lnTo>
                <a:lnTo>
                  <a:pt x="21600" y="11488"/>
                </a:lnTo>
                <a:lnTo>
                  <a:pt x="15920" y="11488"/>
                </a:lnTo>
                <a:lnTo>
                  <a:pt x="15920" y="4606"/>
                </a:lnTo>
                <a:lnTo>
                  <a:pt x="5729" y="0"/>
                </a:lnTo>
                <a:close/>
              </a:path>
            </a:pathLst>
          </a:custGeom>
          <a:solidFill>
            <a:schemeClr val="bg2"/>
          </a:solidFill>
          <a:ln w="12700" cap="flat">
            <a:noFill/>
            <a:miter lim="400000"/>
          </a:ln>
          <a:effectLst/>
        </p:spPr>
        <p:txBody>
          <a:bodyPr wrap="square" lIns="25400" tIns="25400" rIns="25400" bIns="25400" numCol="1" anchor="ctr">
            <a:noAutofit/>
          </a:bodyPr>
          <a:p>
            <a:pPr>
              <a:defRPr sz="3200"/>
            </a:pPr>
            <a:endParaRPr sz="1600"/>
          </a:p>
        </p:txBody>
      </p:sp>
      <p:sp>
        <p:nvSpPr>
          <p:cNvPr id="710" name="任意多边形 1"/>
          <p:cNvSpPr/>
          <p:nvPr/>
        </p:nvSpPr>
        <p:spPr>
          <a:xfrm>
            <a:off x="586740" y="612775"/>
            <a:ext cx="4221480" cy="2687955"/>
          </a:xfrm>
          <a:custGeom>
            <a:avLst/>
            <a:gdLst/>
            <a:ahLst/>
            <a:cxnLst>
              <a:cxn ang="0">
                <a:pos x="wd2" y="hd2"/>
              </a:cxn>
              <a:cxn ang="5400000">
                <a:pos x="wd2" y="hd2"/>
              </a:cxn>
              <a:cxn ang="10800000">
                <a:pos x="wd2" y="hd2"/>
              </a:cxn>
              <a:cxn ang="16200000">
                <a:pos x="wd2" y="hd2"/>
              </a:cxn>
            </a:cxnLst>
            <a:rect l="0" t="0" r="r" b="b"/>
            <a:pathLst>
              <a:path w="21600" h="21545" extrusionOk="0">
                <a:moveTo>
                  <a:pt x="19358" y="3"/>
                </a:moveTo>
                <a:lnTo>
                  <a:pt x="13942" y="3"/>
                </a:lnTo>
                <a:cubicBezTo>
                  <a:pt x="11001" y="-55"/>
                  <a:pt x="8152" y="926"/>
                  <a:pt x="6009" y="2734"/>
                </a:cubicBezTo>
                <a:cubicBezTo>
                  <a:pt x="3707" y="4676"/>
                  <a:pt x="2418" y="7396"/>
                  <a:pt x="2457" y="10231"/>
                </a:cubicBezTo>
                <a:lnTo>
                  <a:pt x="2512" y="13868"/>
                </a:lnTo>
                <a:lnTo>
                  <a:pt x="0" y="13868"/>
                </a:lnTo>
                <a:lnTo>
                  <a:pt x="4943" y="21545"/>
                </a:lnTo>
                <a:lnTo>
                  <a:pt x="9940" y="13825"/>
                </a:lnTo>
                <a:lnTo>
                  <a:pt x="7299" y="13825"/>
                </a:lnTo>
                <a:lnTo>
                  <a:pt x="7299" y="9994"/>
                </a:lnTo>
                <a:cubicBezTo>
                  <a:pt x="7266" y="8470"/>
                  <a:pt x="7911" y="6997"/>
                  <a:pt x="9091" y="5901"/>
                </a:cubicBezTo>
                <a:cubicBezTo>
                  <a:pt x="10354" y="4729"/>
                  <a:pt x="12112" y="4094"/>
                  <a:pt x="13927" y="4154"/>
                </a:cubicBezTo>
                <a:lnTo>
                  <a:pt x="21600" y="4154"/>
                </a:lnTo>
                <a:lnTo>
                  <a:pt x="19358" y="3"/>
                </a:lnTo>
                <a:close/>
              </a:path>
            </a:pathLst>
          </a:custGeom>
          <a:solidFill>
            <a:srgbClr val="AAC6EF"/>
          </a:solidFill>
          <a:ln w="12700" cap="flat">
            <a:noFill/>
            <a:miter lim="400000"/>
          </a:ln>
          <a:effectLst/>
        </p:spPr>
        <p:txBody>
          <a:bodyPr wrap="square" lIns="25400" tIns="25400" rIns="25400" bIns="25400" numCol="1" anchor="ctr">
            <a:noAutofit/>
          </a:bodyPr>
          <a:lstStyle/>
          <a:p>
            <a:pPr>
              <a:defRPr sz="3200"/>
            </a:pPr>
            <a:endParaRPr sz="1600"/>
          </a:p>
        </p:txBody>
      </p:sp>
      <p:sp>
        <p:nvSpPr>
          <p:cNvPr id="711" name="任意多边形 2"/>
          <p:cNvSpPr/>
          <p:nvPr/>
        </p:nvSpPr>
        <p:spPr>
          <a:xfrm>
            <a:off x="4884420" y="1292860"/>
            <a:ext cx="1069340" cy="2007870"/>
          </a:xfrm>
          <a:custGeom>
            <a:avLst/>
            <a:gdLst/>
            <a:ahLst/>
            <a:cxnLst>
              <a:cxn ang="0">
                <a:pos x="wd2" y="hd2"/>
              </a:cxn>
              <a:cxn ang="5400000">
                <a:pos x="wd2" y="hd2"/>
              </a:cxn>
              <a:cxn ang="10800000">
                <a:pos x="wd2" y="hd2"/>
              </a:cxn>
              <a:cxn ang="16200000">
                <a:pos x="wd2" y="hd2"/>
              </a:cxn>
            </a:cxnLst>
            <a:rect l="0" t="0" r="r" b="b"/>
            <a:pathLst>
              <a:path w="21600" h="21600" extrusionOk="0">
                <a:moveTo>
                  <a:pt x="5729" y="0"/>
                </a:moveTo>
                <a:lnTo>
                  <a:pt x="5729" y="11535"/>
                </a:lnTo>
                <a:lnTo>
                  <a:pt x="0" y="11535"/>
                </a:lnTo>
                <a:lnTo>
                  <a:pt x="10937" y="21600"/>
                </a:lnTo>
                <a:lnTo>
                  <a:pt x="21600" y="11488"/>
                </a:lnTo>
                <a:lnTo>
                  <a:pt x="15920" y="11488"/>
                </a:lnTo>
                <a:lnTo>
                  <a:pt x="15920" y="4606"/>
                </a:lnTo>
                <a:lnTo>
                  <a:pt x="5729" y="0"/>
                </a:lnTo>
                <a:close/>
              </a:path>
            </a:pathLst>
          </a:custGeom>
          <a:solidFill>
            <a:schemeClr val="bg2"/>
          </a:solidFill>
          <a:ln w="12700" cap="flat">
            <a:noFill/>
            <a:miter lim="400000"/>
          </a:ln>
          <a:effectLst/>
        </p:spPr>
        <p:txBody>
          <a:bodyPr wrap="square" lIns="25400" tIns="25400" rIns="25400" bIns="25400" numCol="1" anchor="ctr">
            <a:noAutofit/>
          </a:bodyPr>
          <a:lstStyle/>
          <a:p>
            <a:pPr>
              <a:defRPr sz="3200"/>
            </a:pPr>
            <a:endParaRPr sz="1600"/>
          </a:p>
        </p:txBody>
      </p:sp>
      <p:sp>
        <p:nvSpPr>
          <p:cNvPr id="712" name="任意多边形 3"/>
          <p:cNvSpPr/>
          <p:nvPr/>
        </p:nvSpPr>
        <p:spPr>
          <a:xfrm>
            <a:off x="7281545" y="613410"/>
            <a:ext cx="1069340" cy="2532380"/>
          </a:xfrm>
          <a:custGeom>
            <a:avLst/>
            <a:gdLst/>
            <a:ahLst/>
            <a:cxnLst>
              <a:cxn ang="0">
                <a:pos x="wd2" y="hd2"/>
              </a:cxn>
              <a:cxn ang="5400000">
                <a:pos x="wd2" y="hd2"/>
              </a:cxn>
              <a:cxn ang="10800000">
                <a:pos x="wd2" y="hd2"/>
              </a:cxn>
              <a:cxn ang="16200000">
                <a:pos x="wd2" y="hd2"/>
              </a:cxn>
            </a:cxnLst>
            <a:rect l="0" t="0" r="r" b="b"/>
            <a:pathLst>
              <a:path w="21600" h="21600" extrusionOk="0">
                <a:moveTo>
                  <a:pt x="5734" y="4376"/>
                </a:moveTo>
                <a:lnTo>
                  <a:pt x="5729" y="11541"/>
                </a:lnTo>
                <a:lnTo>
                  <a:pt x="0" y="11541"/>
                </a:lnTo>
                <a:lnTo>
                  <a:pt x="10937" y="21600"/>
                </a:lnTo>
                <a:lnTo>
                  <a:pt x="21600" y="11494"/>
                </a:lnTo>
                <a:lnTo>
                  <a:pt x="15920" y="11494"/>
                </a:lnTo>
                <a:lnTo>
                  <a:pt x="15792" y="0"/>
                </a:lnTo>
                <a:lnTo>
                  <a:pt x="5734" y="4376"/>
                </a:lnTo>
                <a:close/>
              </a:path>
            </a:pathLst>
          </a:custGeom>
          <a:solidFill>
            <a:schemeClr val="bg1"/>
          </a:solidFill>
          <a:ln w="12700" cap="flat">
            <a:noFill/>
            <a:miter lim="400000"/>
          </a:ln>
          <a:effectLst/>
        </p:spPr>
        <p:txBody>
          <a:bodyPr wrap="square" lIns="25400" tIns="25400" rIns="25400" bIns="25400" numCol="1" anchor="ctr">
            <a:noAutofit/>
          </a:bodyPr>
          <a:lstStyle/>
          <a:p>
            <a:pPr>
              <a:defRPr sz="3200"/>
            </a:pPr>
            <a:endParaRPr sz="1600"/>
          </a:p>
        </p:txBody>
      </p:sp>
      <p:sp>
        <p:nvSpPr>
          <p:cNvPr id="713" name="任意多边形 4"/>
          <p:cNvSpPr/>
          <p:nvPr/>
        </p:nvSpPr>
        <p:spPr>
          <a:xfrm>
            <a:off x="7384415" y="612775"/>
            <a:ext cx="3935730" cy="2627630"/>
          </a:xfrm>
          <a:custGeom>
            <a:avLst/>
            <a:gdLst/>
            <a:ahLst/>
            <a:cxnLst>
              <a:cxn ang="0">
                <a:pos x="wd2" y="hd2"/>
              </a:cxn>
              <a:cxn ang="5400000">
                <a:pos x="wd2" y="hd2"/>
              </a:cxn>
              <a:cxn ang="10800000">
                <a:pos x="wd2" y="hd2"/>
              </a:cxn>
              <a:cxn ang="16200000">
                <a:pos x="wd2" y="hd2"/>
              </a:cxn>
            </a:cxnLst>
            <a:rect l="0" t="0" r="r" b="b"/>
            <a:pathLst>
              <a:path w="21600" h="21545" extrusionOk="0">
                <a:moveTo>
                  <a:pt x="2242" y="3"/>
                </a:moveTo>
                <a:lnTo>
                  <a:pt x="7658" y="3"/>
                </a:lnTo>
                <a:cubicBezTo>
                  <a:pt x="10599" y="-55"/>
                  <a:pt x="13448" y="926"/>
                  <a:pt x="15591" y="2734"/>
                </a:cubicBezTo>
                <a:cubicBezTo>
                  <a:pt x="17893" y="4676"/>
                  <a:pt x="19182" y="7396"/>
                  <a:pt x="19143" y="10231"/>
                </a:cubicBezTo>
                <a:lnTo>
                  <a:pt x="19088" y="13868"/>
                </a:lnTo>
                <a:lnTo>
                  <a:pt x="21600" y="13868"/>
                </a:lnTo>
                <a:lnTo>
                  <a:pt x="16657" y="21545"/>
                </a:lnTo>
                <a:lnTo>
                  <a:pt x="11660" y="13825"/>
                </a:lnTo>
                <a:lnTo>
                  <a:pt x="14301" y="13825"/>
                </a:lnTo>
                <a:lnTo>
                  <a:pt x="14301" y="9994"/>
                </a:lnTo>
                <a:cubicBezTo>
                  <a:pt x="14334" y="8470"/>
                  <a:pt x="13689" y="6997"/>
                  <a:pt x="12509" y="5901"/>
                </a:cubicBezTo>
                <a:cubicBezTo>
                  <a:pt x="11246" y="4729"/>
                  <a:pt x="9488" y="4094"/>
                  <a:pt x="7673" y="4154"/>
                </a:cubicBezTo>
                <a:lnTo>
                  <a:pt x="0" y="4154"/>
                </a:lnTo>
                <a:lnTo>
                  <a:pt x="2242" y="3"/>
                </a:lnTo>
                <a:close/>
              </a:path>
            </a:pathLst>
          </a:custGeom>
          <a:solidFill>
            <a:srgbClr val="AAC6EF"/>
          </a:solidFill>
          <a:ln w="12700" cap="flat">
            <a:noFill/>
            <a:miter lim="400000"/>
          </a:ln>
          <a:effectLst/>
        </p:spPr>
        <p:txBody>
          <a:bodyPr wrap="square" lIns="25400" tIns="25400" rIns="25400" bIns="25400" numCol="1" anchor="ctr">
            <a:noAutofit/>
          </a:bodyPr>
          <a:lstStyle/>
          <a:p>
            <a:pPr>
              <a:defRPr sz="3200"/>
            </a:pPr>
            <a:endParaRPr sz="1600"/>
          </a:p>
        </p:txBody>
      </p:sp>
      <p:sp>
        <p:nvSpPr>
          <p:cNvPr id="714" name="任意多边形 5"/>
          <p:cNvSpPr/>
          <p:nvPr/>
        </p:nvSpPr>
        <p:spPr>
          <a:xfrm>
            <a:off x="4298950" y="-1588770"/>
            <a:ext cx="3591560" cy="3591560"/>
          </a:xfrm>
          <a:prstGeom prst="ellipse">
            <a:avLst/>
          </a:prstGeom>
          <a:solidFill>
            <a:srgbClr val="FAFAFA"/>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715" name="任意多边形 6"/>
          <p:cNvSpPr/>
          <p:nvPr/>
        </p:nvSpPr>
        <p:spPr>
          <a:xfrm>
            <a:off x="4732655" y="-1514157"/>
            <a:ext cx="2724150" cy="2724150"/>
          </a:xfrm>
          <a:prstGeom prst="ellipse">
            <a:avLst/>
          </a:prstGeom>
          <a:solidFill>
            <a:srgbClr val="FFFFFF"/>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716" name="任意多边形 7"/>
          <p:cNvSpPr/>
          <p:nvPr/>
        </p:nvSpPr>
        <p:spPr>
          <a:xfrm>
            <a:off x="4732655" y="-1155065"/>
            <a:ext cx="2724150" cy="2724150"/>
          </a:xfrm>
          <a:prstGeom prst="ellipse">
            <a:avLst/>
          </a:prstGeom>
          <a:noFill/>
          <a:ln w="482600" cap="flat">
            <a:solidFill>
              <a:srgbClr val="AAC6EF"/>
            </a:solidFill>
            <a:prstDash val="solid"/>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718" name="文本框 13"/>
          <p:cNvSpPr/>
          <p:nvPr/>
        </p:nvSpPr>
        <p:spPr>
          <a:xfrm>
            <a:off x="5207671" y="249620"/>
            <a:ext cx="1777292" cy="512445"/>
          </a:xfrm>
          <a:prstGeom prst="rect">
            <a:avLst/>
          </a:prstGeom>
          <a:ln w="12700">
            <a:miter lim="400000"/>
          </a:ln>
        </p:spPr>
        <p:txBody>
          <a:bodyPr wrap="square" lIns="25400" tIns="25400" rIns="25400" bIns="25400" anchor="ctr">
            <a:spAutoFit/>
          </a:bodyPr>
          <a:lstStyle>
            <a:lvl1pPr>
              <a:spcBef>
                <a:spcPts val="4500"/>
              </a:spcBef>
              <a:defRPr sz="6000" b="1">
                <a:solidFill>
                  <a:srgbClr val="769EC4"/>
                </a:solidFill>
                <a:latin typeface="+mn-lt"/>
                <a:ea typeface="+mn-ea"/>
                <a:cs typeface="+mn-cs"/>
                <a:sym typeface="Helvetica" panose="020B0403020202020204"/>
              </a:defRPr>
            </a:lvl1pPr>
          </a:lstStyle>
          <a:p>
            <a:pPr lvl="0" rtl="0">
              <a:spcBef>
                <a:spcPts val="0"/>
              </a:spcBef>
              <a:spcAft>
                <a:spcPts val="0"/>
              </a:spcAft>
            </a:pPr>
            <a:r>
              <a:rPr lang="en-US" altLang="zh-CN" sz="3000" dirty="0">
                <a:solidFill>
                  <a:srgbClr val="AAC6EF"/>
                </a:solidFill>
                <a:latin typeface="方正黑体_GBK" panose="03000509000000000000" charset="-122"/>
                <a:ea typeface="方正黑体_GBK" panose="03000509000000000000" charset="-122"/>
                <a:cs typeface="+mn-ea"/>
                <a:sym typeface="+mn-lt"/>
              </a:rPr>
              <a:t>Contents</a:t>
            </a:r>
            <a:endParaRPr lang="en-US" altLang="zh-CN" sz="3000" u="sng" dirty="0">
              <a:solidFill>
                <a:srgbClr val="AAC6EF"/>
              </a:solidFill>
              <a:latin typeface="方正黑体_GBK" panose="03000509000000000000" charset="-122"/>
              <a:ea typeface="方正黑体_GBK" panose="03000509000000000000" charset="-122"/>
              <a:cs typeface="+mn-ea"/>
              <a:sym typeface="+mn-lt"/>
            </a:endParaRPr>
          </a:p>
        </p:txBody>
      </p:sp>
      <p:sp>
        <p:nvSpPr>
          <p:cNvPr id="17" name="文本框 11"/>
          <p:cNvSpPr txBox="1"/>
          <p:nvPr/>
        </p:nvSpPr>
        <p:spPr>
          <a:xfrm>
            <a:off x="792931" y="3808434"/>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rPr>
              <a:t>选题</a:t>
            </a:r>
            <a:r>
              <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rPr>
              <a:t>背景</a:t>
            </a:r>
            <a:endPar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19" name="文本框 10"/>
          <p:cNvSpPr txBox="1"/>
          <p:nvPr/>
        </p:nvSpPr>
        <p:spPr>
          <a:xfrm>
            <a:off x="7190954" y="3810974"/>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rPr>
              <a:t>数据</a:t>
            </a:r>
            <a:r>
              <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rPr>
              <a:t>预处理</a:t>
            </a:r>
            <a:endPar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20" name="文本框 8"/>
          <p:cNvSpPr txBox="1"/>
          <p:nvPr/>
        </p:nvSpPr>
        <p:spPr>
          <a:xfrm>
            <a:off x="9694124" y="3811000"/>
            <a:ext cx="2355654"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rPr>
              <a:t>特征</a:t>
            </a:r>
            <a:r>
              <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rPr>
              <a:t>提取</a:t>
            </a:r>
            <a:endPar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38" name="文本框 6"/>
          <p:cNvSpPr txBox="1"/>
          <p:nvPr/>
        </p:nvSpPr>
        <p:spPr>
          <a:xfrm>
            <a:off x="2727325" y="3808730"/>
            <a:ext cx="1850390" cy="3371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rPr>
              <a:t>开发</a:t>
            </a:r>
            <a:r>
              <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rPr>
              <a:t>环境</a:t>
            </a:r>
            <a:endPar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3" name="文本框 6"/>
          <p:cNvSpPr txBox="1"/>
          <p:nvPr/>
        </p:nvSpPr>
        <p:spPr>
          <a:xfrm>
            <a:off x="4660265" y="3811270"/>
            <a:ext cx="2724150" cy="3371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rPr>
              <a:t>前端页面</a:t>
            </a:r>
            <a:r>
              <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rPr>
              <a:t>设计</a:t>
            </a:r>
            <a:endParaRPr lang="zh-CN" altLang="en-US" sz="2800" dirty="0">
              <a:solidFill>
                <a:schemeClr val="bg1"/>
              </a:solidFill>
              <a:latin typeface="方正黑体_GBK" panose="03000509000000000000" charset="-122"/>
              <a:ea typeface="方正黑体_GBK" panose="03000509000000000000" charset="-122"/>
              <a:cs typeface="方正黑体_GBK" panose="03000509000000000000" charset="-122"/>
              <a:sym typeface="+mn-ea"/>
            </a:endParaRPr>
          </a:p>
        </p:txBody>
      </p:sp>
    </p:spTree>
    <p:custDataLst>
      <p:tags r:id="rId1"/>
    </p:custData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染色体中轴线提取</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11" name="Title 6"/>
          <p:cNvSpPr txBox="1"/>
          <p:nvPr>
            <p:custDataLst>
              <p:tags r:id="rId7"/>
            </p:custDataLst>
          </p:nvPr>
        </p:nvSpPr>
        <p:spPr>
          <a:xfrm>
            <a:off x="1293495" y="1079500"/>
            <a:ext cx="8879840" cy="402082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50000"/>
              </a:lnSpc>
              <a:spcAft>
                <a:spcPts val="800"/>
              </a:spcAft>
            </a:pPr>
            <a:r>
              <a:rPr lang="zh-CN" altLang="en-US" sz="18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Zhang-Suen细化算法提取骨架</a:t>
            </a:r>
            <a:endParaRPr lang="zh-CN" altLang="en-US" sz="18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50000"/>
              </a:lnSpc>
              <a:spcAft>
                <a:spcPts val="800"/>
              </a:spcAft>
            </a:pPr>
            <a:endParaRPr lang="zh-CN" altLang="en-US" sz="18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50000"/>
              </a:lnSpc>
              <a:spcAft>
                <a:spcPts val="800"/>
              </a:spcAft>
            </a:pPr>
            <a:endParaRPr lang="zh-CN" altLang="en-US" sz="18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8"/>
          <a:stretch>
            <a:fillRect/>
          </a:stretch>
        </p:blipFill>
        <p:spPr>
          <a:xfrm>
            <a:off x="1209675" y="3316605"/>
            <a:ext cx="9334500" cy="2876550"/>
          </a:xfrm>
          <a:prstGeom prst="rect">
            <a:avLst/>
          </a:prstGeom>
        </p:spPr>
      </p:pic>
      <p:pic>
        <p:nvPicPr>
          <p:cNvPr id="5" name="图片 4"/>
          <p:cNvPicPr>
            <a:picLocks noChangeAspect="1"/>
          </p:cNvPicPr>
          <p:nvPr/>
        </p:nvPicPr>
        <p:blipFill>
          <a:blip r:embed="rId9"/>
          <a:stretch>
            <a:fillRect/>
          </a:stretch>
        </p:blipFill>
        <p:spPr>
          <a:xfrm>
            <a:off x="1247775" y="1828800"/>
            <a:ext cx="9119235" cy="1046480"/>
          </a:xfrm>
          <a:prstGeom prst="rect">
            <a:avLst/>
          </a:prstGeom>
        </p:spPr>
      </p:pic>
      <p:pic>
        <p:nvPicPr>
          <p:cNvPr id="6" name="图片 5"/>
          <p:cNvPicPr>
            <a:picLocks noChangeAspect="1"/>
          </p:cNvPicPr>
          <p:nvPr/>
        </p:nvPicPr>
        <p:blipFill>
          <a:blip r:embed="rId10"/>
          <a:stretch>
            <a:fillRect/>
          </a:stretch>
        </p:blipFill>
        <p:spPr>
          <a:xfrm>
            <a:off x="5780405" y="2689225"/>
            <a:ext cx="5956935" cy="2131060"/>
          </a:xfrm>
          <a:prstGeom prst="rect">
            <a:avLst/>
          </a:prstGeom>
        </p:spPr>
      </p:pic>
    </p:spTree>
    <p:custDataLst>
      <p:tags r:id="rId11"/>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染色体中轴线提取</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11" name="Title 6"/>
          <p:cNvSpPr txBox="1"/>
          <p:nvPr>
            <p:custDataLst>
              <p:tags r:id="rId7"/>
            </p:custDataLst>
          </p:nvPr>
        </p:nvSpPr>
        <p:spPr>
          <a:xfrm>
            <a:off x="1293495" y="1079500"/>
            <a:ext cx="8015605" cy="346519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50000"/>
              </a:lnSpc>
              <a:spcAft>
                <a:spcPts val="800"/>
              </a:spcAft>
            </a:pPr>
            <a:r>
              <a:rPr lang="zh-CN" altLang="en-US" sz="18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单击此处添加正文，文字是您思想的提炼，请尽量言简意赅的阐述观点。</a:t>
            </a:r>
            <a:endParaRPr lang="zh-CN" altLang="en-US" sz="18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8"/>
          <a:stretch>
            <a:fillRect/>
          </a:stretch>
        </p:blipFill>
        <p:spPr>
          <a:xfrm>
            <a:off x="209550" y="4862195"/>
            <a:ext cx="11772900" cy="1285875"/>
          </a:xfrm>
          <a:prstGeom prst="rect">
            <a:avLst/>
          </a:prstGeom>
        </p:spPr>
      </p:pic>
      <p:pic>
        <p:nvPicPr>
          <p:cNvPr id="4" name="图片 3"/>
          <p:cNvPicPr>
            <a:picLocks noChangeAspect="1"/>
          </p:cNvPicPr>
          <p:nvPr/>
        </p:nvPicPr>
        <p:blipFill>
          <a:blip r:embed="rId9"/>
          <a:stretch>
            <a:fillRect/>
          </a:stretch>
        </p:blipFill>
        <p:spPr>
          <a:xfrm>
            <a:off x="1304925" y="1014095"/>
            <a:ext cx="7013575" cy="3534410"/>
          </a:xfrm>
          <a:prstGeom prst="rect">
            <a:avLst/>
          </a:prstGeom>
        </p:spPr>
      </p:pic>
    </p:spTree>
    <p:custDataLst>
      <p:tags r:id="rId10"/>
    </p:custData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染色体中轴线提取</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11" name="Title 6"/>
          <p:cNvSpPr txBox="1"/>
          <p:nvPr>
            <p:custDataLst>
              <p:tags r:id="rId7"/>
            </p:custDataLst>
          </p:nvPr>
        </p:nvSpPr>
        <p:spPr>
          <a:xfrm>
            <a:off x="1293495" y="1079500"/>
            <a:ext cx="3031490" cy="106045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5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提取骨架后的图像</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9"/>
          <p:cNvPicPr>
            <a:picLocks noChangeAspect="1"/>
          </p:cNvPicPr>
          <p:nvPr/>
        </p:nvPicPr>
        <p:blipFill>
          <a:blip r:embed="rId8"/>
          <a:stretch>
            <a:fillRect/>
          </a:stretch>
        </p:blipFill>
        <p:spPr>
          <a:xfrm>
            <a:off x="4046220" y="2037080"/>
            <a:ext cx="2863850" cy="2928620"/>
          </a:xfrm>
          <a:prstGeom prst="rect">
            <a:avLst/>
          </a:prstGeom>
        </p:spPr>
      </p:pic>
    </p:spTree>
    <p:custDataLst>
      <p:tags r:id="rId9"/>
    </p:custData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sym typeface="微软雅黑" panose="020B0503020204020204" pitchFamily="34" charset="-122"/>
              </a:rPr>
              <a:t>染色体中轴线提取</a:t>
            </a:r>
            <a:endParaRPr lang="zh-CN" sz="3555" dirty="0" err="1">
              <a:solidFill>
                <a:schemeClr val="dk1"/>
              </a:solidFill>
              <a:latin typeface="微软雅黑" panose="020B0503020204020204" pitchFamily="34" charset="-122"/>
              <a:sym typeface="微软雅黑" panose="020B0503020204020204" pitchFamily="34" charset="-122"/>
            </a:endParaRPr>
          </a:p>
        </p:txBody>
      </p:sp>
      <p:sp>
        <p:nvSpPr>
          <p:cNvPr id="11" name="Title 6"/>
          <p:cNvSpPr txBox="1"/>
          <p:nvPr>
            <p:custDataLst>
              <p:tags r:id="rId7"/>
            </p:custDataLst>
          </p:nvPr>
        </p:nvSpPr>
        <p:spPr>
          <a:xfrm>
            <a:off x="1293495" y="1079500"/>
            <a:ext cx="8879840" cy="402082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50000"/>
              </a:lnSpc>
              <a:spcAft>
                <a:spcPts val="800"/>
              </a:spcAft>
            </a:pPr>
            <a:r>
              <a:rPr lang="zh-CN" altLang="en-US" sz="20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中轴线拟合及延长</a:t>
            </a:r>
            <a:endParaRPr lang="zh-CN" altLang="en-US" sz="2000" b="1"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50000"/>
              </a:lnSpc>
              <a:spcAft>
                <a:spcPts val="800"/>
              </a:spcAft>
            </a:pPr>
            <a:r>
              <a:rPr lang="zh-CN" altLang="en-US" sz="14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使用最小二乘法进行曲线拟合是一种常用的曲线拟合方法</a:t>
            </a:r>
            <a:endParaRPr lang="zh-CN" altLang="en-US" sz="14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50000"/>
              </a:lnSpc>
              <a:spcAft>
                <a:spcPts val="800"/>
              </a:spcAft>
            </a:pPr>
            <a:r>
              <a:rPr lang="zh-CN" altLang="en-US" sz="14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目前提取的染色体中轴线并不完整，在染色体两端会产生部分缺少，需要将中轴线两端延长至边缘轮廓才能得到一条完整的染色体中轴线。初步提取的骨架端点通常位于分叉点，距离染色体两端边缘轮廓距离相对较近，因此分别取初步提取的骨架两端若干个点进行曲线拟合并延长至轮廓即可</a:t>
            </a:r>
            <a:endParaRPr lang="zh-CN" altLang="en-US" sz="14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10"/>
          <p:cNvPicPr>
            <a:picLocks noChangeAspect="1"/>
          </p:cNvPicPr>
          <p:nvPr/>
        </p:nvPicPr>
        <p:blipFill>
          <a:blip r:embed="rId8"/>
          <a:stretch>
            <a:fillRect/>
          </a:stretch>
        </p:blipFill>
        <p:spPr>
          <a:xfrm>
            <a:off x="4283710" y="3337560"/>
            <a:ext cx="2541270" cy="2605405"/>
          </a:xfrm>
          <a:prstGeom prst="rect">
            <a:avLst/>
          </a:prstGeom>
        </p:spPr>
      </p:pic>
      <p:sp>
        <p:nvSpPr>
          <p:cNvPr id="2" name="文本框 1"/>
          <p:cNvSpPr txBox="1"/>
          <p:nvPr/>
        </p:nvSpPr>
        <p:spPr>
          <a:xfrm>
            <a:off x="4150360" y="6180455"/>
            <a:ext cx="6096000" cy="506730"/>
          </a:xfrm>
          <a:prstGeom prst="rect">
            <a:avLst/>
          </a:prstGeom>
          <a:noFill/>
        </p:spPr>
        <p:txBody>
          <a:bodyPr wrap="square" rtlCol="0" anchor="t">
            <a:spAutoFit/>
          </a:bodyPr>
          <a:p>
            <a:pPr indent="457200" algn="l" fontAlgn="auto">
              <a:lnSpc>
                <a:spcPct val="150000"/>
              </a:lnSpc>
              <a:spcAft>
                <a:spcPts val="800"/>
              </a:spcAft>
            </a:pPr>
            <a:r>
              <a:rPr lang="zh-CN" altLang="en-US"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最终处理后的</a:t>
            </a:r>
            <a:r>
              <a:rPr lang="zh-CN" altLang="en-US"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图像</a:t>
            </a:r>
            <a:endParaRPr lang="zh-CN" altLang="en-US"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9"/>
    </p:custData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6" name="直接连接符 5"/>
          <p:cNvCxnSpPr/>
          <p:nvPr>
            <p:custDataLst>
              <p:tags r:id="rId5"/>
            </p:custDataLst>
          </p:nvPr>
        </p:nvCxnSpPr>
        <p:spPr>
          <a:xfrm>
            <a:off x="457204" y="59372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5" name="矩形 5"/>
          <p:cNvSpPr/>
          <p:nvPr>
            <p:custDataLst>
              <p:tags r:id="rId6"/>
            </p:custDataLst>
          </p:nvPr>
        </p:nvSpPr>
        <p:spPr>
          <a:xfrm>
            <a:off x="1070806" y="882449"/>
            <a:ext cx="3240455" cy="5265698"/>
          </a:xfrm>
          <a:prstGeom prst="rect">
            <a:avLst/>
          </a:prstGeom>
          <a:noFill/>
          <a:ln w="254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2" name="图片 1" descr="/data/download/20230217/cc6d4f06d4395f617b802e89ff280074.jpgcc6d4f06d4395f617b802e89ff280074"/>
          <p:cNvPicPr>
            <a:picLocks noChangeAspect="1"/>
          </p:cNvPicPr>
          <p:nvPr>
            <p:custDataLst>
              <p:tags r:id="rId7"/>
            </p:custDataLst>
          </p:nvPr>
        </p:nvPicPr>
        <p:blipFill rotWithShape="1">
          <a:blip r:embed="rId8"/>
          <a:srcRect/>
          <a:stretch>
            <a:fillRect/>
          </a:stretch>
        </p:blipFill>
        <p:spPr>
          <a:xfrm>
            <a:off x="1286510" y="2030095"/>
            <a:ext cx="2753995" cy="3240405"/>
          </a:xfrm>
          <a:custGeom>
            <a:avLst/>
            <a:gdLst/>
            <a:ahLst/>
            <a:cxnLst>
              <a:cxn ang="3">
                <a:pos x="hc" y="t"/>
              </a:cxn>
              <a:cxn ang="cd2">
                <a:pos x="l" y="vc"/>
              </a:cxn>
              <a:cxn ang="cd4">
                <a:pos x="hc" y="b"/>
              </a:cxn>
              <a:cxn ang="0">
                <a:pos x="r" y="vc"/>
              </a:cxn>
            </a:cxnLst>
            <a:rect l="l" t="t" r="r" b="b"/>
            <a:pathLst>
              <a:path w="5760" h="9360">
                <a:moveTo>
                  <a:pt x="0" y="0"/>
                </a:moveTo>
                <a:lnTo>
                  <a:pt x="5760" y="0"/>
                </a:lnTo>
                <a:lnTo>
                  <a:pt x="5760" y="9360"/>
                </a:lnTo>
                <a:lnTo>
                  <a:pt x="0" y="9360"/>
                </a:lnTo>
                <a:lnTo>
                  <a:pt x="0" y="0"/>
                </a:lnTo>
                <a:close/>
              </a:path>
            </a:pathLst>
          </a:custGeom>
        </p:spPr>
      </p:pic>
      <p:sp>
        <p:nvSpPr>
          <p:cNvPr id="34" name="矩形 4"/>
          <p:cNvSpPr/>
          <p:nvPr>
            <p:custDataLst>
              <p:tags r:id="rId9"/>
            </p:custDataLst>
          </p:nvPr>
        </p:nvSpPr>
        <p:spPr>
          <a:xfrm>
            <a:off x="4851304" y="882449"/>
            <a:ext cx="6345841" cy="5265698"/>
          </a:xfrm>
          <a:prstGeom prst="rect">
            <a:avLst/>
          </a:prstGeom>
          <a:solidFill>
            <a:schemeClr val="lt2">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1" name="Title 6"/>
          <p:cNvSpPr txBox="1"/>
          <p:nvPr>
            <p:custDataLst>
              <p:tags r:id="rId10"/>
            </p:custDataLst>
          </p:nvPr>
        </p:nvSpPr>
        <p:spPr>
          <a:xfrm>
            <a:off x="5481369" y="1490029"/>
            <a:ext cx="5085707" cy="4050537"/>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人体染色体图像上，位于着丝点处的染色体图像轮廓分别向内收缩形成凹陷，凹陷区域的横截宽度最短，因此可以计算染色体横截宽度最小值来确定最小宽度的位置，进而确定着丝点位置。染色体的中轴线的形态反映了染色体的弯曲状态，通过寻找染色体中轴线上的垂线交于染色体轮廓两交点形成的截线的方法可以较准确地得到染色体每一处的横截宽度，比较中轴线上每一点处的横截宽度大小即可确定着丝点的具体位置。如图，蓝色为染色体的中轴线，红色为中轴线的垂线，交点之间即为横截宽度。</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custDataLst>
              <p:tags r:id="rId11"/>
            </p:custDataLst>
          </p:nvPr>
        </p:nvSpPr>
        <p:spPr>
          <a:xfrm>
            <a:off x="10456126" y="609351"/>
            <a:ext cx="800576" cy="1389559"/>
          </a:xfrm>
          <a:prstGeom prst="rect">
            <a:avLst/>
          </a:prstGeom>
          <a:noFill/>
        </p:spPr>
        <p:txBody>
          <a:bodyPr wrap="square" rtlCol="0">
            <a:normAutofit fontScale="70000"/>
          </a:bodyPr>
          <a:lstStyle/>
          <a:p>
            <a:pPr algn="ctr">
              <a:lnSpc>
                <a:spcPct val="120000"/>
              </a:lnSpc>
            </a:pPr>
            <a:r>
              <a:rPr lang="en-US" altLang="zh-CN" sz="8000" b="1" dirty="0">
                <a:solidFill>
                  <a:schemeClr val="l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rPr>
              <a:t>”</a:t>
            </a:r>
            <a:endParaRPr lang="en-US" altLang="zh-CN" sz="8000" b="1" dirty="0">
              <a:solidFill>
                <a:schemeClr val="lt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4" name="图片 3"/>
          <p:cNvPicPr>
            <a:picLocks noChangeAspect="1"/>
          </p:cNvPicPr>
          <p:nvPr>
            <p:custDataLst>
              <p:tags r:id="rId12"/>
            </p:custDataLst>
          </p:nvPr>
        </p:nvPicPr>
        <p:blipFill rotWithShape="1">
          <a:blip r:embed="rId13">
            <a:extLst>
              <a:ext uri="{28A0092B-C50C-407E-A947-70E740481C1C}">
                <a14:useLocalDpi xmlns:a14="http://schemas.microsoft.com/office/drawing/2010/main" val="0"/>
              </a:ext>
            </a:extLst>
          </a:blip>
          <a:srcRect t="-1"/>
          <a:stretch>
            <a:fillRect/>
          </a:stretch>
        </p:blipFill>
        <p:spPr>
          <a:xfrm>
            <a:off x="4527127" y="5062439"/>
            <a:ext cx="1539338" cy="1490761"/>
          </a:xfrm>
          <a:prstGeom prst="rect">
            <a:avLst/>
          </a:prstGeom>
        </p:spPr>
      </p:pic>
      <p:sp>
        <p:nvSpPr>
          <p:cNvPr id="9" name="文本框 6"/>
          <p:cNvSpPr txBox="1"/>
          <p:nvPr>
            <p:custDataLst>
              <p:tags r:id="rId14"/>
            </p:custDataLst>
          </p:nvPr>
        </p:nvSpPr>
        <p:spPr>
          <a:xfrm>
            <a:off x="681355" y="69850"/>
            <a:ext cx="3629660" cy="609600"/>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altLang="en-US" sz="2800">
                <a:solidFill>
                  <a:schemeClr val="dk1">
                    <a:lumMod val="85000"/>
                    <a:lumOff val="15000"/>
                  </a:schemeClr>
                </a:solidFill>
                <a:sym typeface="+mn-ea"/>
              </a:rPr>
              <a:t>着丝点定位</a:t>
            </a:r>
            <a:endParaRPr lang="zh-CN" altLang="en-US" sz="2800" dirty="0" err="1">
              <a:solidFill>
                <a:schemeClr val="dk1">
                  <a:lumMod val="85000"/>
                  <a:lumOff val="15000"/>
                </a:schemeClr>
              </a:solidFill>
              <a:latin typeface="微软雅黑" panose="020B0503020204020204" pitchFamily="34" charset="-122"/>
              <a:sym typeface="+mn-ea"/>
            </a:endParaRPr>
          </a:p>
        </p:txBody>
      </p:sp>
    </p:spTree>
    <p:custDataLst>
      <p:tags r:id="rId15"/>
    </p:custData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6" name="直接连接符 5"/>
          <p:cNvCxnSpPr/>
          <p:nvPr>
            <p:custDataLst>
              <p:tags r:id="rId5"/>
            </p:custDataLst>
          </p:nvPr>
        </p:nvCxnSpPr>
        <p:spPr>
          <a:xfrm>
            <a:off x="457204" y="304802"/>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Title 6"/>
          <p:cNvSpPr txBox="1"/>
          <p:nvPr>
            <p:custDataLst>
              <p:tags r:id="rId6"/>
            </p:custDataLst>
          </p:nvPr>
        </p:nvSpPr>
        <p:spPr>
          <a:xfrm>
            <a:off x="1585071" y="1532636"/>
            <a:ext cx="9021857" cy="409752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具体步骤为：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（1）拟合中轴线：从染色体中轴线的某一端开始，假设染色体中轴线点集为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1 ,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2 ,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3 ,…,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𝑛 ,取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𝑖−2 ,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𝑖−1 ,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𝑖 ,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𝑖+1 ,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𝑖+2 连续的5个点使用最小二乘法进行二次曲线拟合（端点及端点附近取不到 5 个点时则只取 3 个或 4 个连续点），得到曲线表达式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𝑖 ;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（2）中轴线上点的斜率：利用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f</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𝑖 计算点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𝑖 的斜率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𝑖 ，并求出该点法线斜率为−1/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𝑖 ,垂线方程公式为：
</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2686050" y="4404995"/>
            <a:ext cx="6962140" cy="1224915"/>
          </a:xfrm>
          <a:prstGeom prst="rect">
            <a:avLst/>
          </a:prstGeom>
        </p:spPr>
      </p:pic>
    </p:spTree>
    <p:custDataLst>
      <p:tags r:id="rId8"/>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6" name="直接连接符 5"/>
          <p:cNvCxnSpPr/>
          <p:nvPr>
            <p:custDataLst>
              <p:tags r:id="rId5"/>
            </p:custDataLst>
          </p:nvPr>
        </p:nvCxnSpPr>
        <p:spPr>
          <a:xfrm>
            <a:off x="457204" y="304802"/>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11" name="Title 6"/>
          <p:cNvSpPr txBox="1"/>
          <p:nvPr>
            <p:custDataLst>
              <p:tags r:id="rId6"/>
            </p:custDataLst>
          </p:nvPr>
        </p:nvSpPr>
        <p:spPr>
          <a:xfrm>
            <a:off x="1473200" y="721995"/>
            <a:ext cx="9133840" cy="4908550"/>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（3）中轴线的垂线与轮廓的交点：染色体轮廓的点集为 𝑐 1 , 𝑐 2 , 𝑐 3 ,…, 𝑐 𝑛 ,中轴线的垂线与轮廓交于两点，在图像坐标系中，这两点到垂线的距离最小，轮廓每个点到垂线距离计算方法为</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（4）计算宽度：在确定了两点之后就可以计算两点之间的距离，即染色体的宽度
</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（5）定位着丝点：计算染色体中轴线上所有点处的横截宽度值，当宽度 𝑑 𝑖 最小时的点即为着丝点的位置。</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3596005" y="1740535"/>
            <a:ext cx="4281170" cy="1515110"/>
          </a:xfrm>
          <a:prstGeom prst="rect">
            <a:avLst/>
          </a:prstGeom>
        </p:spPr>
      </p:pic>
      <p:pic>
        <p:nvPicPr>
          <p:cNvPr id="3" name="图片 2"/>
          <p:cNvPicPr>
            <a:picLocks noChangeAspect="1"/>
          </p:cNvPicPr>
          <p:nvPr/>
        </p:nvPicPr>
        <p:blipFill>
          <a:blip r:embed="rId8"/>
          <a:stretch>
            <a:fillRect/>
          </a:stretch>
        </p:blipFill>
        <p:spPr>
          <a:xfrm>
            <a:off x="3020695" y="3924935"/>
            <a:ext cx="6150610" cy="763270"/>
          </a:xfrm>
          <a:prstGeom prst="rect">
            <a:avLst/>
          </a:prstGeom>
        </p:spPr>
      </p:pic>
    </p:spTree>
    <p:custDataLst>
      <p:tags r:id="rId9"/>
    </p:custData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6" name="直接连接符 5"/>
          <p:cNvCxnSpPr/>
          <p:nvPr>
            <p:custDataLst>
              <p:tags r:id="rId5"/>
            </p:custDataLst>
          </p:nvPr>
        </p:nvCxnSpPr>
        <p:spPr>
          <a:xfrm>
            <a:off x="457204" y="304802"/>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3" name="矩形 2"/>
          <p:cNvSpPr/>
          <p:nvPr>
            <p:custDataLst>
              <p:tags r:id="rId6"/>
            </p:custDataLst>
          </p:nvPr>
        </p:nvSpPr>
        <p:spPr>
          <a:xfrm>
            <a:off x="895315" y="609726"/>
            <a:ext cx="10401380" cy="5943361"/>
          </a:xfrm>
          <a:prstGeom prst="rect">
            <a:avLst/>
          </a:prstGeom>
          <a:solidFill>
            <a:schemeClr val="lt1"/>
          </a:solidFill>
          <a:ln>
            <a:no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descr="/data/download/20230217/8029c6b16ae6b60d7d331d88297cafaf.jpg8029c6b16ae6b60d7d331d88297cafaf"/>
          <p:cNvPicPr>
            <a:picLocks noChangeAspect="1"/>
          </p:cNvPicPr>
          <p:nvPr>
            <p:custDataLst>
              <p:tags r:id="rId7"/>
            </p:custDataLst>
          </p:nvPr>
        </p:nvPicPr>
        <p:blipFill rotWithShape="1">
          <a:blip r:embed="rId8"/>
          <a:srcRect/>
          <a:stretch>
            <a:fillRect/>
          </a:stretch>
        </p:blipFill>
        <p:spPr>
          <a:xfrm>
            <a:off x="3788007" y="756395"/>
            <a:ext cx="3519977" cy="5622069"/>
          </a:xfrm>
          <a:custGeom>
            <a:avLst/>
            <a:gdLst/>
            <a:ahLst/>
            <a:cxnLst>
              <a:cxn ang="3">
                <a:pos x="hc" y="t"/>
              </a:cxn>
              <a:cxn ang="cd2">
                <a:pos x="l" y="vc"/>
              </a:cxn>
              <a:cxn ang="cd4">
                <a:pos x="hc" y="b"/>
              </a:cxn>
              <a:cxn ang="0">
                <a:pos x="r" y="vc"/>
              </a:cxn>
            </a:cxnLst>
            <a:rect l="l" t="t" r="r" b="b"/>
            <a:pathLst>
              <a:path w="14400" h="7440">
                <a:moveTo>
                  <a:pt x="0" y="0"/>
                </a:moveTo>
                <a:lnTo>
                  <a:pt x="14400" y="0"/>
                </a:lnTo>
                <a:lnTo>
                  <a:pt x="14400" y="7440"/>
                </a:lnTo>
                <a:lnTo>
                  <a:pt x="0" y="7440"/>
                </a:lnTo>
                <a:lnTo>
                  <a:pt x="0" y="0"/>
                </a:lnTo>
                <a:close/>
              </a:path>
            </a:pathLst>
          </a:custGeom>
        </p:spPr>
      </p:pic>
    </p:spTree>
    <p:custDataLst>
      <p:tags r:id="rId9"/>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1"/>
          <p:cNvGrpSpPr/>
          <p:nvPr userDrawn="1">
            <p:custDataLst>
              <p:tags r:id="rId1"/>
            </p:custDataLst>
          </p:nvPr>
        </p:nvGrpSpPr>
        <p:grpSpPr>
          <a:xfrm>
            <a:off x="10638971" y="5416757"/>
            <a:ext cx="1553029" cy="1432837"/>
            <a:chOff x="10898414" y="5656121"/>
            <a:chExt cx="1293586" cy="1193473"/>
          </a:xfrm>
        </p:grpSpPr>
        <p:sp>
          <p:nvSpPr>
            <p:cNvPr id="8"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cs typeface="微软雅黑" panose="020B0503020204020204" pitchFamily="34" charset="-122"/>
                <a:sym typeface="微软雅黑" panose="020B0503020204020204" pitchFamily="34" charset="-122"/>
              </a:rPr>
              <a:t>带纹提取</a:t>
            </a:r>
            <a:endParaRPr lang="zh-CN" sz="3555" dirty="0" err="1">
              <a:solidFill>
                <a:schemeClr val="dk1"/>
              </a:solidFill>
              <a:latin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矩形 8"/>
          <p:cNvSpPr/>
          <p:nvPr>
            <p:custDataLst>
              <p:tags r:id="rId7"/>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cxnSp>
        <p:nvCxnSpPr>
          <p:cNvPr id="10" name="直接连接符 9"/>
          <p:cNvCxnSpPr/>
          <p:nvPr>
            <p:custDataLst>
              <p:tags r:id="rId8"/>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9"/>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10"/>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1"/>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12"/>
            </p:custDataLst>
          </p:nvPr>
        </p:nvSpPr>
        <p:spPr>
          <a:xfrm>
            <a:off x="1949127" y="1731304"/>
            <a:ext cx="8270147" cy="430927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在着丝点定位中已经计算出了染色体的中轴线的垂线，推导出垂线的解析式，计算出染色体中轴线的垂线所经过的像素点，并且这里的计算范围可以限定在教育轮廓的两端点纵坐标之间的范围内，降低计算量。
为了增强亮暗带之间的界限，需要对染色体图像进行灰度拉伸处理。灰度拉伸也叫做对比度拉伸，灰度拉伸是分段线性变化如公式所示：
</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3"/>
          <a:stretch>
            <a:fillRect/>
          </a:stretch>
        </p:blipFill>
        <p:spPr>
          <a:xfrm>
            <a:off x="2171065" y="3763645"/>
            <a:ext cx="7282180" cy="2277110"/>
          </a:xfrm>
          <a:prstGeom prst="rect">
            <a:avLst/>
          </a:prstGeom>
        </p:spPr>
      </p:pic>
    </p:spTree>
    <p:custDataLst>
      <p:tags r:id="rId14"/>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cs typeface="微软雅黑" panose="020B0503020204020204" pitchFamily="34" charset="-122"/>
                <a:sym typeface="微软雅黑" panose="020B0503020204020204" pitchFamily="34" charset="-122"/>
              </a:rPr>
              <a:t>基于BP神经网络分组</a:t>
            </a:r>
            <a:endParaRPr lang="zh-CN" sz="3555" dirty="0" err="1">
              <a:solidFill>
                <a:schemeClr val="dk1"/>
              </a:solidFill>
              <a:latin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矩形 4"/>
          <p:cNvSpPr/>
          <p:nvPr>
            <p:custDataLst>
              <p:tags r:id="rId7"/>
            </p:custDataLst>
          </p:nvPr>
        </p:nvSpPr>
        <p:spPr>
          <a:xfrm>
            <a:off x="1004074" y="1864406"/>
            <a:ext cx="10183853" cy="4043589"/>
          </a:xfrm>
          <a:custGeom>
            <a:avLst/>
            <a:gdLst>
              <a:gd name="connsiteX0" fmla="*/ 0 w 9899943"/>
              <a:gd name="connsiteY0" fmla="*/ 0 h 4048220"/>
              <a:gd name="connsiteX1" fmla="*/ 9899943 w 9899943"/>
              <a:gd name="connsiteY1" fmla="*/ 0 h 4048220"/>
              <a:gd name="connsiteX2" fmla="*/ 9899943 w 9899943"/>
              <a:gd name="connsiteY2" fmla="*/ 4048220 h 4048220"/>
              <a:gd name="connsiteX3" fmla="*/ 0 w 9899943"/>
              <a:gd name="connsiteY3" fmla="*/ 4048220 h 4048220"/>
              <a:gd name="connsiteX4" fmla="*/ 0 w 9899943"/>
              <a:gd name="connsiteY4" fmla="*/ 0 h 4048220"/>
              <a:gd name="connsiteX0-1" fmla="*/ 0 w 9899943"/>
              <a:gd name="connsiteY0-2" fmla="*/ 0 h 4048220"/>
              <a:gd name="connsiteX1-3" fmla="*/ 9899943 w 9899943"/>
              <a:gd name="connsiteY1-4" fmla="*/ 0 h 4048220"/>
              <a:gd name="connsiteX2-5" fmla="*/ 9899943 w 9899943"/>
              <a:gd name="connsiteY2-6" fmla="*/ 4048220 h 4048220"/>
              <a:gd name="connsiteX3-7" fmla="*/ 808083 w 9899943"/>
              <a:gd name="connsiteY3-8" fmla="*/ 4043410 h 4048220"/>
              <a:gd name="connsiteX4-9" fmla="*/ 0 w 9899943"/>
              <a:gd name="connsiteY4-10" fmla="*/ 4048220 h 4048220"/>
              <a:gd name="connsiteX5" fmla="*/ 0 w 9899943"/>
              <a:gd name="connsiteY5" fmla="*/ 0 h 4048220"/>
              <a:gd name="connsiteX0-11" fmla="*/ 0 w 9899943"/>
              <a:gd name="connsiteY0-12" fmla="*/ 0 h 4048220"/>
              <a:gd name="connsiteX1-13" fmla="*/ 9899943 w 9899943"/>
              <a:gd name="connsiteY1-14" fmla="*/ 0 h 4048220"/>
              <a:gd name="connsiteX2-15" fmla="*/ 9899943 w 9899943"/>
              <a:gd name="connsiteY2-16" fmla="*/ 4048220 h 4048220"/>
              <a:gd name="connsiteX3-17" fmla="*/ 1730103 w 9899943"/>
              <a:gd name="connsiteY3-18" fmla="*/ 4043410 h 4048220"/>
              <a:gd name="connsiteX4-19" fmla="*/ 808083 w 9899943"/>
              <a:gd name="connsiteY4-20" fmla="*/ 4043410 h 4048220"/>
              <a:gd name="connsiteX5-21" fmla="*/ 0 w 9899943"/>
              <a:gd name="connsiteY5-22" fmla="*/ 4048220 h 4048220"/>
              <a:gd name="connsiteX6" fmla="*/ 0 w 9899943"/>
              <a:gd name="connsiteY6" fmla="*/ 0 h 4048220"/>
              <a:gd name="connsiteX0-23" fmla="*/ 808083 w 9899943"/>
              <a:gd name="connsiteY0-24" fmla="*/ 4043410 h 4134850"/>
              <a:gd name="connsiteX1-25" fmla="*/ 0 w 9899943"/>
              <a:gd name="connsiteY1-26" fmla="*/ 4048220 h 4134850"/>
              <a:gd name="connsiteX2-27" fmla="*/ 0 w 9899943"/>
              <a:gd name="connsiteY2-28" fmla="*/ 0 h 4134850"/>
              <a:gd name="connsiteX3-29" fmla="*/ 9899943 w 9899943"/>
              <a:gd name="connsiteY3-30" fmla="*/ 0 h 4134850"/>
              <a:gd name="connsiteX4-31" fmla="*/ 9899943 w 9899943"/>
              <a:gd name="connsiteY4-32" fmla="*/ 4048220 h 4134850"/>
              <a:gd name="connsiteX5-33" fmla="*/ 1730103 w 9899943"/>
              <a:gd name="connsiteY5-34" fmla="*/ 4043410 h 4134850"/>
              <a:gd name="connsiteX6-35" fmla="*/ 899523 w 9899943"/>
              <a:gd name="connsiteY6-36" fmla="*/ 4134850 h 4134850"/>
              <a:gd name="connsiteX0-37" fmla="*/ 808083 w 9899943"/>
              <a:gd name="connsiteY0-38" fmla="*/ 4043410 h 4048220"/>
              <a:gd name="connsiteX1-39" fmla="*/ 0 w 9899943"/>
              <a:gd name="connsiteY1-40" fmla="*/ 4048220 h 4048220"/>
              <a:gd name="connsiteX2-41" fmla="*/ 0 w 9899943"/>
              <a:gd name="connsiteY2-42" fmla="*/ 0 h 4048220"/>
              <a:gd name="connsiteX3-43" fmla="*/ 9899943 w 9899943"/>
              <a:gd name="connsiteY3-44" fmla="*/ 0 h 4048220"/>
              <a:gd name="connsiteX4-45" fmla="*/ 9899943 w 9899943"/>
              <a:gd name="connsiteY4-46" fmla="*/ 4048220 h 4048220"/>
              <a:gd name="connsiteX5-47" fmla="*/ 1730103 w 9899943"/>
              <a:gd name="connsiteY5-48" fmla="*/ 4043410 h 4048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899943" h="4048220">
                <a:moveTo>
                  <a:pt x="808083" y="4043410"/>
                </a:moveTo>
                <a:lnTo>
                  <a:pt x="0" y="4048220"/>
                </a:lnTo>
                <a:lnTo>
                  <a:pt x="0" y="0"/>
                </a:lnTo>
                <a:lnTo>
                  <a:pt x="9899943" y="0"/>
                </a:lnTo>
                <a:lnTo>
                  <a:pt x="9899943" y="4048220"/>
                </a:lnTo>
                <a:lnTo>
                  <a:pt x="1730103" y="4043410"/>
                </a:ln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Oval 5"/>
          <p:cNvSpPr/>
          <p:nvPr>
            <p:custDataLst>
              <p:tags r:id="rId8"/>
            </p:custDataLst>
          </p:nvPr>
        </p:nvSpPr>
        <p:spPr>
          <a:xfrm>
            <a:off x="2007515" y="5608455"/>
            <a:ext cx="622134" cy="62213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9"/>
            </p:custDataLst>
          </p:nvPr>
        </p:nvSpPr>
        <p:spPr>
          <a:xfrm>
            <a:off x="2007515" y="5768825"/>
            <a:ext cx="621510" cy="301395"/>
          </a:xfrm>
          <a:prstGeom prst="rect">
            <a:avLst/>
          </a:prstGeom>
          <a:noFill/>
        </p:spPr>
        <p:txBody>
          <a:bodyPr wrap="square" rtlCol="0">
            <a:normAutofit fontScale="90000" lnSpcReduction="10000"/>
          </a:bodyPr>
          <a:lstStyle/>
          <a:p>
            <a:pPr algn="ctr"/>
            <a:r>
              <a:rPr lang="en-US" altLang="zh-CN" sz="1400" dirty="0">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logo</a:t>
            </a:r>
            <a:endParaRPr lang="en-US" altLang="zh-CN" sz="1400" dirty="0">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衬底"/>
          <p:cNvSpPr/>
          <p:nvPr>
            <p:custDataLst>
              <p:tags r:id="rId10"/>
            </p:custDataLst>
          </p:nvPr>
        </p:nvSpPr>
        <p:spPr>
          <a:xfrm>
            <a:off x="6306612" y="1515750"/>
            <a:ext cx="5147422" cy="5334000"/>
          </a:xfrm>
          <a:prstGeom prst="rect">
            <a:avLst/>
          </a:prstGeom>
          <a:solidFill>
            <a:srgbClr val="FFFFFF"/>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itle 6"/>
          <p:cNvSpPr txBox="1"/>
          <p:nvPr>
            <p:custDataLst>
              <p:tags r:id="rId11"/>
            </p:custDataLst>
          </p:nvPr>
        </p:nvSpPr>
        <p:spPr>
          <a:xfrm>
            <a:off x="1396365" y="2188845"/>
            <a:ext cx="4406265" cy="3334385"/>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l" fontAlgn="auto">
              <a:lnSpc>
                <a:spcPct val="150000"/>
              </a:lnSpc>
              <a:spcAft>
                <a:spcPts val="800"/>
              </a:spcAft>
            </a:pPr>
            <a:r>
              <a:rPr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人类体细胞分裂中期含有 23 对染色体，其中有 22 对染色体为常染色体，男女共同拥有，按照长度划分为 1~22 号染色体，第 23 对染色体为性染色体，男女的性染色体不同，女性为两条 X 性染色体，男性为一条 X 性染色体和一条 Y 性染色体。</a:t>
            </a:r>
            <a:endParaRPr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50000"/>
              </a:lnSpc>
              <a:spcAft>
                <a:spcPts val="800"/>
              </a:spcAft>
            </a:pPr>
            <a:r>
              <a:rPr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国际上根据染色体的形态特征和带型位置将染色体分为 A~G 共七个组</a:t>
            </a:r>
            <a:endParaRPr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custDataLst>
              <p:tags r:id="rId12"/>
            </p:custDataLst>
          </p:nvPr>
        </p:nvPicPr>
        <p:blipFill>
          <a:blip r:embed="rId13"/>
          <a:stretch>
            <a:fillRect/>
          </a:stretch>
        </p:blipFill>
        <p:spPr>
          <a:xfrm>
            <a:off x="6421755" y="2790190"/>
            <a:ext cx="5212080" cy="1988820"/>
          </a:xfrm>
          <a:prstGeom prst="rect">
            <a:avLst/>
          </a:prstGeom>
        </p:spPr>
      </p:pic>
    </p:spTree>
    <p:custDataLst>
      <p:tags r:id="rId14"/>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6" descr="MSBQ13715300437630_banner"/>
          <p:cNvPicPr>
            <a:picLocks noChangeAspect="1"/>
          </p:cNvPicPr>
          <p:nvPr/>
        </p:nvPicPr>
        <p:blipFill>
          <a:blip r:embed="rId1"/>
          <a:stretch>
            <a:fillRect/>
          </a:stretch>
        </p:blipFill>
        <p:spPr>
          <a:xfrm>
            <a:off x="0" y="0"/>
            <a:ext cx="10058400" cy="6858000"/>
          </a:xfrm>
          <a:prstGeom prst="rect">
            <a:avLst/>
          </a:prstGeom>
        </p:spPr>
      </p:pic>
      <p:sp>
        <p:nvSpPr>
          <p:cNvPr id="4" name="矩形 3"/>
          <p:cNvSpPr/>
          <p:nvPr/>
        </p:nvSpPr>
        <p:spPr>
          <a:xfrm>
            <a:off x="0" y="0"/>
            <a:ext cx="8750300" cy="6857365"/>
          </a:xfrm>
          <a:prstGeom prst="rect">
            <a:avLst/>
          </a:prstGeom>
          <a:solidFill>
            <a:srgbClr val="16228D">
              <a:alpha val="5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矩形 4"/>
          <p:cNvSpPr/>
          <p:nvPr/>
        </p:nvSpPr>
        <p:spPr>
          <a:xfrm rot="10800000">
            <a:off x="6038900" y="367"/>
            <a:ext cx="6191200" cy="6861200"/>
          </a:xfrm>
          <a:prstGeom prst="round1Rect">
            <a:avLst>
              <a:gd name="adj" fmla="val 50000"/>
            </a:avLst>
          </a:prstGeom>
          <a:solidFill>
            <a:srgbClr val="FFFFFF"/>
          </a:solidFill>
          <a:ln>
            <a:noFill/>
          </a:ln>
          <a:effectLst>
            <a:outerShdw blurRad="200025" dist="104775" dir="10500000" algn="bl" rotWithShape="0">
              <a:schemeClr val="accent2">
                <a:alpha val="3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48" name="文本框 19"/>
          <p:cNvSpPr txBox="1">
            <a:spLocks noGrp="1"/>
          </p:cNvSpPr>
          <p:nvPr>
            <p:ph type="title"/>
          </p:nvPr>
        </p:nvSpPr>
        <p:spPr>
          <a:xfrm rot="-242">
            <a:off x="5540165" y="2117460"/>
            <a:ext cx="5691200" cy="11224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rPr>
              <a:t>选题</a:t>
            </a:r>
            <a:r>
              <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rPr>
              <a:t>背景</a:t>
            </a:r>
            <a:endPar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350" name="文本框 17"/>
          <p:cNvSpPr txBox="1"/>
          <p:nvPr/>
        </p:nvSpPr>
        <p:spPr>
          <a:xfrm>
            <a:off x="8827200" y="885116"/>
            <a:ext cx="2506400" cy="1644000"/>
          </a:xfrm>
          <a:prstGeom prst="rect">
            <a:avLst/>
          </a:prstGeom>
          <a:no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Montserrat" panose="00000500000000000000"/>
              <a:buNone/>
              <a:defRPr sz="64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marL="0" lvl="0" indent="0" algn="r" rtl="0">
              <a:spcBef>
                <a:spcPts val="0"/>
              </a:spcBef>
              <a:spcAft>
                <a:spcPts val="0"/>
              </a:spcAft>
              <a:buNone/>
            </a:pPr>
            <a:r>
              <a:rPr lang="en-GB" sz="8800" b="0">
                <a:solidFill>
                  <a:srgbClr val="16228D"/>
                </a:solidFill>
                <a:latin typeface="方正黑体_GBK" panose="03000509000000000000" charset="-122"/>
                <a:ea typeface="方正黑体_GBK" panose="03000509000000000000" charset="-122"/>
                <a:cs typeface="Montserrat Medium"/>
                <a:sym typeface="Montserrat Medium"/>
              </a:rPr>
              <a:t>01</a:t>
            </a:r>
            <a:endParaRPr lang="en-GB" sz="8800" b="0">
              <a:solidFill>
                <a:srgbClr val="16228D"/>
              </a:solidFill>
              <a:latin typeface="方正黑体_GBK" panose="03000509000000000000" charset="-122"/>
              <a:ea typeface="方正黑体_GBK" panose="03000509000000000000" charset="-122"/>
              <a:cs typeface="Montserrat Medium"/>
              <a:sym typeface="Montserrat Medium"/>
            </a:endParaRPr>
          </a:p>
        </p:txBody>
      </p:sp>
      <p:sp>
        <p:nvSpPr>
          <p:cNvPr id="351" name="矩形 5"/>
          <p:cNvSpPr/>
          <p:nvPr/>
        </p:nvSpPr>
        <p:spPr>
          <a:xfrm flipH="1">
            <a:off x="10373567" y="3239484"/>
            <a:ext cx="678400" cy="76400"/>
          </a:xfrm>
          <a:prstGeom prst="rect">
            <a:avLst/>
          </a:prstGeom>
          <a:solidFill>
            <a:srgbClr val="16228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ustDataLst>
      <p:tags r:id="rId2"/>
    </p:custData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cs typeface="微软雅黑" panose="020B0503020204020204" pitchFamily="34" charset="-122"/>
                <a:sym typeface="微软雅黑" panose="020B0503020204020204" pitchFamily="34" charset="-122"/>
              </a:rPr>
              <a:t>基于BP神经网络分组</a:t>
            </a:r>
            <a:endParaRPr lang="zh-CN" sz="3555" dirty="0" err="1">
              <a:solidFill>
                <a:schemeClr val="dk1"/>
              </a:solidFill>
              <a:latin typeface="微软雅黑" panose="020B0503020204020204" pitchFamily="34" charset="-122"/>
              <a:cs typeface="微软雅黑" panose="020B0503020204020204" pitchFamily="34" charset="-122"/>
              <a:sym typeface="微软雅黑" panose="020B0503020204020204" pitchFamily="34" charset="-122"/>
            </a:endParaRPr>
          </a:p>
        </p:txBody>
      </p:sp>
      <p:sp>
        <p:nvSpPr>
          <p:cNvPr id="2" name="矩形 4"/>
          <p:cNvSpPr/>
          <p:nvPr>
            <p:custDataLst>
              <p:tags r:id="rId7"/>
            </p:custDataLst>
          </p:nvPr>
        </p:nvSpPr>
        <p:spPr>
          <a:xfrm>
            <a:off x="1004074" y="1864406"/>
            <a:ext cx="10183853" cy="4043589"/>
          </a:xfrm>
          <a:custGeom>
            <a:avLst/>
            <a:gdLst>
              <a:gd name="connsiteX0" fmla="*/ 0 w 9899943"/>
              <a:gd name="connsiteY0" fmla="*/ 0 h 4048220"/>
              <a:gd name="connsiteX1" fmla="*/ 9899943 w 9899943"/>
              <a:gd name="connsiteY1" fmla="*/ 0 h 4048220"/>
              <a:gd name="connsiteX2" fmla="*/ 9899943 w 9899943"/>
              <a:gd name="connsiteY2" fmla="*/ 4048220 h 4048220"/>
              <a:gd name="connsiteX3" fmla="*/ 0 w 9899943"/>
              <a:gd name="connsiteY3" fmla="*/ 4048220 h 4048220"/>
              <a:gd name="connsiteX4" fmla="*/ 0 w 9899943"/>
              <a:gd name="connsiteY4" fmla="*/ 0 h 4048220"/>
              <a:gd name="connsiteX0-1" fmla="*/ 0 w 9899943"/>
              <a:gd name="connsiteY0-2" fmla="*/ 0 h 4048220"/>
              <a:gd name="connsiteX1-3" fmla="*/ 9899943 w 9899943"/>
              <a:gd name="connsiteY1-4" fmla="*/ 0 h 4048220"/>
              <a:gd name="connsiteX2-5" fmla="*/ 9899943 w 9899943"/>
              <a:gd name="connsiteY2-6" fmla="*/ 4048220 h 4048220"/>
              <a:gd name="connsiteX3-7" fmla="*/ 808083 w 9899943"/>
              <a:gd name="connsiteY3-8" fmla="*/ 4043410 h 4048220"/>
              <a:gd name="connsiteX4-9" fmla="*/ 0 w 9899943"/>
              <a:gd name="connsiteY4-10" fmla="*/ 4048220 h 4048220"/>
              <a:gd name="connsiteX5" fmla="*/ 0 w 9899943"/>
              <a:gd name="connsiteY5" fmla="*/ 0 h 4048220"/>
              <a:gd name="connsiteX0-11" fmla="*/ 0 w 9899943"/>
              <a:gd name="connsiteY0-12" fmla="*/ 0 h 4048220"/>
              <a:gd name="connsiteX1-13" fmla="*/ 9899943 w 9899943"/>
              <a:gd name="connsiteY1-14" fmla="*/ 0 h 4048220"/>
              <a:gd name="connsiteX2-15" fmla="*/ 9899943 w 9899943"/>
              <a:gd name="connsiteY2-16" fmla="*/ 4048220 h 4048220"/>
              <a:gd name="connsiteX3-17" fmla="*/ 1730103 w 9899943"/>
              <a:gd name="connsiteY3-18" fmla="*/ 4043410 h 4048220"/>
              <a:gd name="connsiteX4-19" fmla="*/ 808083 w 9899943"/>
              <a:gd name="connsiteY4-20" fmla="*/ 4043410 h 4048220"/>
              <a:gd name="connsiteX5-21" fmla="*/ 0 w 9899943"/>
              <a:gd name="connsiteY5-22" fmla="*/ 4048220 h 4048220"/>
              <a:gd name="connsiteX6" fmla="*/ 0 w 9899943"/>
              <a:gd name="connsiteY6" fmla="*/ 0 h 4048220"/>
              <a:gd name="connsiteX0-23" fmla="*/ 808083 w 9899943"/>
              <a:gd name="connsiteY0-24" fmla="*/ 4043410 h 4134850"/>
              <a:gd name="connsiteX1-25" fmla="*/ 0 w 9899943"/>
              <a:gd name="connsiteY1-26" fmla="*/ 4048220 h 4134850"/>
              <a:gd name="connsiteX2-27" fmla="*/ 0 w 9899943"/>
              <a:gd name="connsiteY2-28" fmla="*/ 0 h 4134850"/>
              <a:gd name="connsiteX3-29" fmla="*/ 9899943 w 9899943"/>
              <a:gd name="connsiteY3-30" fmla="*/ 0 h 4134850"/>
              <a:gd name="connsiteX4-31" fmla="*/ 9899943 w 9899943"/>
              <a:gd name="connsiteY4-32" fmla="*/ 4048220 h 4134850"/>
              <a:gd name="connsiteX5-33" fmla="*/ 1730103 w 9899943"/>
              <a:gd name="connsiteY5-34" fmla="*/ 4043410 h 4134850"/>
              <a:gd name="connsiteX6-35" fmla="*/ 899523 w 9899943"/>
              <a:gd name="connsiteY6-36" fmla="*/ 4134850 h 4134850"/>
              <a:gd name="connsiteX0-37" fmla="*/ 808083 w 9899943"/>
              <a:gd name="connsiteY0-38" fmla="*/ 4043410 h 4048220"/>
              <a:gd name="connsiteX1-39" fmla="*/ 0 w 9899943"/>
              <a:gd name="connsiteY1-40" fmla="*/ 4048220 h 4048220"/>
              <a:gd name="connsiteX2-41" fmla="*/ 0 w 9899943"/>
              <a:gd name="connsiteY2-42" fmla="*/ 0 h 4048220"/>
              <a:gd name="connsiteX3-43" fmla="*/ 9899943 w 9899943"/>
              <a:gd name="connsiteY3-44" fmla="*/ 0 h 4048220"/>
              <a:gd name="connsiteX4-45" fmla="*/ 9899943 w 9899943"/>
              <a:gd name="connsiteY4-46" fmla="*/ 4048220 h 4048220"/>
              <a:gd name="connsiteX5-47" fmla="*/ 1730103 w 9899943"/>
              <a:gd name="connsiteY5-48" fmla="*/ 4043410 h 4048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899943" h="4048220">
                <a:moveTo>
                  <a:pt x="808083" y="4043410"/>
                </a:moveTo>
                <a:lnTo>
                  <a:pt x="0" y="4048220"/>
                </a:lnTo>
                <a:lnTo>
                  <a:pt x="0" y="0"/>
                </a:lnTo>
                <a:lnTo>
                  <a:pt x="9899943" y="0"/>
                </a:lnTo>
                <a:lnTo>
                  <a:pt x="9899943" y="4048220"/>
                </a:lnTo>
                <a:lnTo>
                  <a:pt x="1730103" y="4043410"/>
                </a:ln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Oval 5"/>
          <p:cNvSpPr/>
          <p:nvPr>
            <p:custDataLst>
              <p:tags r:id="rId8"/>
            </p:custDataLst>
          </p:nvPr>
        </p:nvSpPr>
        <p:spPr>
          <a:xfrm>
            <a:off x="2007515" y="5608455"/>
            <a:ext cx="622134" cy="62213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9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custDataLst>
              <p:tags r:id="rId9"/>
            </p:custDataLst>
          </p:nvPr>
        </p:nvSpPr>
        <p:spPr>
          <a:xfrm>
            <a:off x="2007515" y="5768825"/>
            <a:ext cx="621510" cy="301395"/>
          </a:xfrm>
          <a:prstGeom prst="rect">
            <a:avLst/>
          </a:prstGeom>
          <a:noFill/>
        </p:spPr>
        <p:txBody>
          <a:bodyPr wrap="square" rtlCol="0">
            <a:normAutofit fontScale="90000"/>
          </a:bodyPr>
          <a:lstStyle/>
          <a:p>
            <a:pPr algn="ctr"/>
            <a:r>
              <a:rPr lang="en-US" altLang="zh-CN" sz="1400" dirty="0">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logo</a:t>
            </a:r>
            <a:endParaRPr lang="en-US" altLang="zh-CN" sz="1400" dirty="0">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衬底"/>
          <p:cNvSpPr/>
          <p:nvPr>
            <p:custDataLst>
              <p:tags r:id="rId10"/>
            </p:custDataLst>
          </p:nvPr>
        </p:nvSpPr>
        <p:spPr>
          <a:xfrm>
            <a:off x="6306612" y="1515750"/>
            <a:ext cx="5147422" cy="5334000"/>
          </a:xfrm>
          <a:prstGeom prst="rect">
            <a:avLst/>
          </a:prstGeom>
          <a:solidFill>
            <a:srgbClr val="FFFFFF"/>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itle 6"/>
          <p:cNvSpPr txBox="1"/>
          <p:nvPr>
            <p:custDataLst>
              <p:tags r:id="rId11"/>
            </p:custDataLst>
          </p:nvPr>
        </p:nvSpPr>
        <p:spPr>
          <a:xfrm>
            <a:off x="1396365" y="2188845"/>
            <a:ext cx="4406265" cy="333438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l" fontAlgn="auto">
              <a:lnSpc>
                <a:spcPct val="15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构建BP神经网络模型流程如图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BP 神经网络的输入输出数据的特点决定了网络的结构，构建网络模型时，主要考虑输入节点数、输出节点数、隐含层节点数、隐含层数、激活函数、误差函数以及学校速率等。</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5" descr="/data/download/20230217/c748678c8bc3f3fe33ff4305d93ab5a2.jpgc748678c8bc3f3fe33ff4305d93ab5a2"/>
          <p:cNvPicPr>
            <a:picLocks noChangeAspect="1"/>
          </p:cNvPicPr>
          <p:nvPr>
            <p:custDataLst>
              <p:tags r:id="rId12"/>
            </p:custDataLst>
          </p:nvPr>
        </p:nvPicPr>
        <p:blipFill rotWithShape="1">
          <a:blip r:embed="rId13"/>
          <a:srcRect/>
          <a:stretch>
            <a:fillRect/>
          </a:stretch>
        </p:blipFill>
        <p:spPr>
          <a:xfrm>
            <a:off x="6810946" y="1518087"/>
            <a:ext cx="3110044" cy="4736227"/>
          </a:xfrm>
          <a:custGeom>
            <a:avLst/>
            <a:gdLst/>
            <a:ahLst/>
            <a:cxnLst>
              <a:cxn ang="3">
                <a:pos x="hc" y="t"/>
              </a:cxn>
              <a:cxn ang="cd2">
                <a:pos x="l" y="vc"/>
              </a:cxn>
              <a:cxn ang="cd4">
                <a:pos x="hc" y="b"/>
              </a:cxn>
              <a:cxn ang="0">
                <a:pos x="r" y="vc"/>
              </a:cxn>
            </a:cxnLst>
            <a:rect l="l" t="t" r="r" b="b"/>
            <a:pathLst>
              <a:path w="6960" h="6960">
                <a:moveTo>
                  <a:pt x="0" y="0"/>
                </a:moveTo>
                <a:lnTo>
                  <a:pt x="6960" y="0"/>
                </a:lnTo>
                <a:lnTo>
                  <a:pt x="6960" y="6960"/>
                </a:lnTo>
                <a:lnTo>
                  <a:pt x="0" y="6960"/>
                </a:lnTo>
                <a:lnTo>
                  <a:pt x="0" y="0"/>
                </a:lnTo>
                <a:close/>
              </a:path>
            </a:pathLst>
          </a:custGeom>
        </p:spPr>
      </p:pic>
    </p:spTree>
    <p:custDataLst>
      <p:tags r:id="rId14"/>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cs typeface="微软雅黑" panose="020B0503020204020204" pitchFamily="34" charset="-122"/>
                <a:sym typeface="微软雅黑" panose="020B0503020204020204" pitchFamily="34" charset="-122"/>
              </a:rPr>
              <a:t>基于k-means的组内分类</a:t>
            </a:r>
            <a:endParaRPr lang="zh-CN" sz="3555" dirty="0" err="1">
              <a:solidFill>
                <a:schemeClr val="dk1"/>
              </a:solidFill>
              <a:latin typeface="微软雅黑" panose="020B0503020204020204" pitchFamily="34" charset="-122"/>
              <a:cs typeface="微软雅黑" panose="020B0503020204020204" pitchFamily="34" charset="-122"/>
              <a:sym typeface="微软雅黑" panose="020B0503020204020204" pitchFamily="34" charset="-122"/>
            </a:endParaRPr>
          </a:p>
        </p:txBody>
      </p:sp>
      <p:sp>
        <p:nvSpPr>
          <p:cNvPr id="11" name="Title 6"/>
          <p:cNvSpPr txBox="1"/>
          <p:nvPr>
            <p:custDataLst>
              <p:tags r:id="rId7"/>
            </p:custDataLst>
          </p:nvPr>
        </p:nvSpPr>
        <p:spPr>
          <a:xfrm>
            <a:off x="1585071" y="1837436"/>
            <a:ext cx="9021857" cy="409752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20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k均值聚类算法是一种迭代求解的聚类分析算法，其步骤是，预将数据分为K组，则随机选取K个对象作为初始的聚类中心，然后计算每个对象与各个种子聚类中心之间的距离，把每个对象分配给距离它最近的聚类中心。聚类中心以及分配给它们的对象就代表一个聚类。每分配一个样本，聚类的聚类中心会根据聚类中现有的对象被重新计算。这个过程将不断重复直到满足某个终止条件。终止条件可以是没有（或最小数目）对象被重新分配给不同的聚类，没有（或最小数目）聚类中心再发生变化，误差平方和局部最小。</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0638971" y="5416757"/>
            <a:ext cx="1553029" cy="1432837"/>
            <a:chOff x="10898414" y="5656121"/>
            <a:chExt cx="1293586" cy="1193473"/>
          </a:xfrm>
        </p:grpSpPr>
        <p:sp>
          <p:nvSpPr>
            <p:cNvPr id="13" name="任意多边形: 形状 12"/>
            <p:cNvSpPr/>
            <p:nvPr>
              <p:custDataLst>
                <p:tags r:id="rId2"/>
              </p:custDataLst>
            </p:nvPr>
          </p:nvSpPr>
          <p:spPr>
            <a:xfrm>
              <a:off x="10898414" y="6156789"/>
              <a:ext cx="678846" cy="692805"/>
            </a:xfrm>
            <a:custGeom>
              <a:avLst/>
              <a:gdLst>
                <a:gd name="connsiteX0" fmla="*/ 551985 w 826176"/>
                <a:gd name="connsiteY0" fmla="*/ 0 h 843164"/>
                <a:gd name="connsiteX1" fmla="*/ 826176 w 826176"/>
                <a:gd name="connsiteY1" fmla="*/ 418831 h 843164"/>
                <a:gd name="connsiteX2" fmla="*/ 551984 w 826176"/>
                <a:gd name="connsiteY2" fmla="*/ 843164 h 843164"/>
                <a:gd name="connsiteX3" fmla="*/ 0 w 826176"/>
                <a:gd name="connsiteY3" fmla="*/ 843164 h 843164"/>
              </a:gdLst>
              <a:ahLst/>
              <a:cxnLst>
                <a:cxn ang="0">
                  <a:pos x="connsiteX0" y="connsiteY0"/>
                </a:cxn>
                <a:cxn ang="0">
                  <a:pos x="connsiteX1" y="connsiteY1"/>
                </a:cxn>
                <a:cxn ang="0">
                  <a:pos x="connsiteX2" y="connsiteY2"/>
                </a:cxn>
                <a:cxn ang="0">
                  <a:pos x="connsiteX3" y="connsiteY3"/>
                </a:cxn>
              </a:cxnLst>
              <a:rect l="l" t="t" r="r" b="b"/>
              <a:pathLst>
                <a:path w="826176" h="843164">
                  <a:moveTo>
                    <a:pt x="551985" y="0"/>
                  </a:moveTo>
                  <a:lnTo>
                    <a:pt x="826176" y="418831"/>
                  </a:lnTo>
                  <a:lnTo>
                    <a:pt x="551984" y="843164"/>
                  </a:lnTo>
                  <a:lnTo>
                    <a:pt x="0" y="8431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rPr>
                <a:t> </a:t>
              </a: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8" name="三角形 7"/>
            <p:cNvSpPr/>
            <p:nvPr>
              <p:custDataLst>
                <p:tags r:id="rId3"/>
              </p:custDataLst>
            </p:nvPr>
          </p:nvSpPr>
          <p:spPr>
            <a:xfrm>
              <a:off x="11420811" y="5656121"/>
              <a:ext cx="771189" cy="1193473"/>
            </a:xfrm>
            <a:prstGeom prst="triangle">
              <a:avLst>
                <a:gd name="adj" fmla="val 1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solidFill>
                  <a:schemeClr val="dk1">
                    <a:lumMod val="85000"/>
                    <a:lumOff val="15000"/>
                  </a:schemeClr>
                </a:solidFill>
                <a:latin typeface="微软雅黑" panose="020B0503020204020204" pitchFamily="34" charset="-122"/>
                <a:cs typeface="微软雅黑" panose="020B0503020204020204" pitchFamily="34" charset="-122"/>
              </a:endParaRPr>
            </a:p>
          </p:txBody>
        </p:sp>
        <p:sp>
          <p:nvSpPr>
            <p:cNvPr id="19" name="三角形 8"/>
            <p:cNvSpPr/>
            <p:nvPr>
              <p:custDataLst>
                <p:tags r:id="rId4"/>
              </p:custDataLst>
            </p:nvPr>
          </p:nvSpPr>
          <p:spPr>
            <a:xfrm rot="10800000">
              <a:off x="11408088" y="6156530"/>
              <a:ext cx="405290" cy="30062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solidFill>
                  <a:schemeClr val="dk1">
                    <a:lumMod val="85000"/>
                    <a:lumOff val="15000"/>
                  </a:schemeClr>
                </a:solidFill>
                <a:latin typeface="微软雅黑" panose="020B0503020204020204" pitchFamily="34" charset="-122"/>
                <a:cs typeface="微软雅黑" panose="020B0503020204020204" pitchFamily="34" charset="-122"/>
              </a:endParaRPr>
            </a:p>
          </p:txBody>
        </p:sp>
      </p:grpSp>
      <p:cxnSp>
        <p:nvCxnSpPr>
          <p:cNvPr id="3" name="直接连接符 2"/>
          <p:cNvCxnSpPr/>
          <p:nvPr>
            <p:custDataLst>
              <p:tags r:id="rId5"/>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6"/>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20000"/>
          </a:bodyPr>
          <a:lstStyle>
            <a:defPPr>
              <a:defRPr lang="zh-CN"/>
            </a:defPPr>
            <a:lvl1pPr>
              <a:lnSpc>
                <a:spcPct val="120000"/>
              </a:lnSpc>
              <a:defRPr sz="36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a:lnSpc>
                <a:spcPct val="100000"/>
              </a:lnSpc>
            </a:pPr>
            <a:r>
              <a:rPr lang="zh-CN" sz="3555" dirty="0" err="1">
                <a:solidFill>
                  <a:schemeClr val="dk1"/>
                </a:solidFill>
                <a:latin typeface="微软雅黑" panose="020B0503020204020204" pitchFamily="34" charset="-122"/>
                <a:cs typeface="微软雅黑" panose="020B0503020204020204" pitchFamily="34" charset="-122"/>
                <a:sym typeface="微软雅黑" panose="020B0503020204020204" pitchFamily="34" charset="-122"/>
              </a:rPr>
              <a:t>基于k-means的组内分类</a:t>
            </a:r>
            <a:endParaRPr lang="zh-CN" sz="3555" dirty="0" err="1">
              <a:solidFill>
                <a:schemeClr val="dk1"/>
              </a:solidFill>
              <a:latin typeface="微软雅黑" panose="020B0503020204020204" pitchFamily="34" charset="-122"/>
              <a:cs typeface="微软雅黑" panose="020B0503020204020204" pitchFamily="34" charset="-122"/>
              <a:sym typeface="微软雅黑" panose="020B0503020204020204" pitchFamily="34" charset="-122"/>
            </a:endParaRPr>
          </a:p>
        </p:txBody>
      </p:sp>
      <p:sp>
        <p:nvSpPr>
          <p:cNvPr id="11" name="Title 6"/>
          <p:cNvSpPr txBox="1"/>
          <p:nvPr>
            <p:custDataLst>
              <p:tags r:id="rId7"/>
            </p:custDataLst>
          </p:nvPr>
        </p:nvSpPr>
        <p:spPr>
          <a:xfrm>
            <a:off x="875030" y="1301750"/>
            <a:ext cx="9234805" cy="481584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20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在进行聚类时，染色体图像的特征参数可由相对长度、着丝点指数、相对面积、短臂带纹数目、长臂带纹数目共 5 个维度组成 [45] ，本例使用欧氏距离作为距离计算方式。聚类过程包括训练和测试两个过程，基于 BP 神经网络的分组结果，根据 A~G每组染色体类数进行 k-means 聚类训练，使用测试样本进行聚类测试。
</a:t>
            </a:r>
            <a:r>
              <a:rPr altLang="zh-CN"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对于需要分组聚类染色体图像，提取所需要的特征数据，使用训练完成的 BP神经网络进行分组，再对每组使用相应的训练完成的 k-means 分类器进行组内分类，完成所有染色体的分类。</a:t>
            </a:r>
            <a:endParaRPr lang="zh-CN" altLang="en-US" sz="1800" spc="100" dirty="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6228D"/>
        </a:solidFill>
        <a:effectLst/>
      </p:bgPr>
    </p:bg>
    <p:spTree>
      <p:nvGrpSpPr>
        <p:cNvPr id="1" name=""/>
        <p:cNvGrpSpPr/>
        <p:nvPr/>
      </p:nvGrpSpPr>
      <p:grpSpPr>
        <a:xfrm>
          <a:off x="0" y="0"/>
          <a:ext cx="0" cy="0"/>
          <a:chOff x="0" y="0"/>
          <a:chExt cx="0" cy="0"/>
        </a:xfrm>
      </p:grpSpPr>
      <p:sp>
        <p:nvSpPr>
          <p:cNvPr id="7" name="任意多边形 71"/>
          <p:cNvSpPr/>
          <p:nvPr/>
        </p:nvSpPr>
        <p:spPr bwMode="auto">
          <a:xfrm>
            <a:off x="-2432567" y="1270"/>
            <a:ext cx="9158744" cy="6855460"/>
          </a:xfrm>
          <a:custGeom>
            <a:avLst/>
            <a:gdLst>
              <a:gd name="connsiteX0" fmla="*/ 0 w 9162137"/>
              <a:gd name="connsiteY0" fmla="*/ 0 h 6858000"/>
              <a:gd name="connsiteX1" fmla="*/ 5397646 w 9162137"/>
              <a:gd name="connsiteY1" fmla="*/ 0 h 6858000"/>
              <a:gd name="connsiteX2" fmla="*/ 5814503 w 9162137"/>
              <a:gd name="connsiteY2" fmla="*/ 141667 h 6858000"/>
              <a:gd name="connsiteX3" fmla="*/ 8758214 w 9162137"/>
              <a:gd name="connsiteY3" fmla="*/ 1142074 h 6858000"/>
              <a:gd name="connsiteX4" fmla="*/ 9068708 w 9162137"/>
              <a:gd name="connsiteY4" fmla="*/ 2257650 h 6858000"/>
              <a:gd name="connsiteX5" fmla="*/ 5068891 w 9162137"/>
              <a:gd name="connsiteY5" fmla="*/ 6858000 h 6858000"/>
              <a:gd name="connsiteX6" fmla="*/ 0 w 916213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2137" h="6858000">
                <a:moveTo>
                  <a:pt x="0" y="0"/>
                </a:moveTo>
                <a:lnTo>
                  <a:pt x="5397646" y="0"/>
                </a:lnTo>
                <a:lnTo>
                  <a:pt x="5814503" y="141667"/>
                </a:lnTo>
                <a:cubicBezTo>
                  <a:pt x="8758214" y="1142074"/>
                  <a:pt x="8758214" y="1142074"/>
                  <a:pt x="8758214" y="1142074"/>
                </a:cubicBezTo>
                <a:cubicBezTo>
                  <a:pt x="9134571" y="1320943"/>
                  <a:pt x="9271000" y="1819892"/>
                  <a:pt x="9068708" y="2257650"/>
                </a:cubicBezTo>
                <a:lnTo>
                  <a:pt x="5068891" y="6858000"/>
                </a:lnTo>
                <a:lnTo>
                  <a:pt x="0" y="6858000"/>
                </a:lnTo>
                <a:close/>
              </a:path>
            </a:pathLst>
          </a:custGeom>
          <a:blipFill dpi="0" rotWithShape="1">
            <a:blip r:embed="rId1"/>
            <a:srcRect/>
            <a:stretch>
              <a:fillRect/>
            </a:stretch>
          </a:blipFill>
          <a:ln>
            <a:noFill/>
          </a:ln>
          <a:effectLst>
            <a:outerShdw dist="190500" dir="12000000" sx="104000" sy="104000" algn="ctr" rotWithShape="0">
              <a:schemeClr val="accent1">
                <a:lumMod val="20000"/>
                <a:lumOff val="80000"/>
              </a:schemeClr>
            </a:outerShdw>
          </a:effectLst>
        </p:spPr>
        <p:txBody>
          <a:bodyPr vert="horz" wrap="square" lIns="91405" tIns="45702" rIns="91405" bIns="45702" numCol="1" anchor="t" anchorCtr="0" compatLnSpc="1">
            <a:noAutofit/>
          </a:bodyPr>
          <a:lstStyle/>
          <a:p>
            <a:endParaRPr lang="zh-CN" altLang="en-US"/>
          </a:p>
        </p:txBody>
      </p:sp>
      <p:sp>
        <p:nvSpPr>
          <p:cNvPr id="17" name="任意多边形 73"/>
          <p:cNvSpPr/>
          <p:nvPr/>
        </p:nvSpPr>
        <p:spPr bwMode="auto">
          <a:xfrm>
            <a:off x="-2432567" y="5909088"/>
            <a:ext cx="6036613" cy="979125"/>
          </a:xfrm>
          <a:custGeom>
            <a:avLst/>
            <a:gdLst>
              <a:gd name="connsiteX0" fmla="*/ 0 w 6038850"/>
              <a:gd name="connsiteY0" fmla="*/ 0 h 979488"/>
              <a:gd name="connsiteX1" fmla="*/ 6038850 w 6038850"/>
              <a:gd name="connsiteY1" fmla="*/ 0 h 979488"/>
              <a:gd name="connsiteX2" fmla="*/ 5186363 w 6038850"/>
              <a:gd name="connsiteY2" fmla="*/ 979488 h 979488"/>
              <a:gd name="connsiteX3" fmla="*/ 0 w 6038850"/>
              <a:gd name="connsiteY3" fmla="*/ 979488 h 979488"/>
            </a:gdLst>
            <a:ahLst/>
            <a:cxnLst>
              <a:cxn ang="0">
                <a:pos x="connsiteX0" y="connsiteY0"/>
              </a:cxn>
              <a:cxn ang="0">
                <a:pos x="connsiteX1" y="connsiteY1"/>
              </a:cxn>
              <a:cxn ang="0">
                <a:pos x="connsiteX2" y="connsiteY2"/>
              </a:cxn>
              <a:cxn ang="0">
                <a:pos x="connsiteX3" y="connsiteY3"/>
              </a:cxn>
            </a:cxnLst>
            <a:rect l="l" t="t" r="r" b="b"/>
            <a:pathLst>
              <a:path w="6038850" h="979488">
                <a:moveTo>
                  <a:pt x="0" y="0"/>
                </a:moveTo>
                <a:lnTo>
                  <a:pt x="6038850" y="0"/>
                </a:lnTo>
                <a:lnTo>
                  <a:pt x="5186363" y="979488"/>
                </a:lnTo>
                <a:lnTo>
                  <a:pt x="0" y="979488"/>
                </a:lnTo>
                <a:close/>
              </a:path>
            </a:pathLst>
          </a:custGeom>
          <a:solidFill>
            <a:srgbClr val="16228D"/>
          </a:solidFill>
          <a:ln>
            <a:noFill/>
          </a:ln>
        </p:spPr>
        <p:txBody>
          <a:bodyPr vert="horz" wrap="square" lIns="91405" tIns="45702" rIns="91405" bIns="45702" numCol="1" anchor="t" anchorCtr="0" compatLnSpc="1">
            <a:noAutofit/>
          </a:bodyPr>
          <a:lstStyle/>
          <a:p>
            <a:endParaRPr lang="zh-CN" altLang="en-US"/>
          </a:p>
        </p:txBody>
      </p:sp>
      <p:sp>
        <p:nvSpPr>
          <p:cNvPr id="18" name="任意多边形 13"/>
          <p:cNvSpPr/>
          <p:nvPr/>
        </p:nvSpPr>
        <p:spPr bwMode="auto">
          <a:xfrm>
            <a:off x="3637373" y="3890791"/>
            <a:ext cx="1574217" cy="1166381"/>
          </a:xfrm>
          <a:custGeom>
            <a:avLst/>
            <a:gdLst>
              <a:gd name="T0" fmla="*/ 1 w 335"/>
              <a:gd name="T1" fmla="*/ 83 h 248"/>
              <a:gd name="T2" fmla="*/ 23 w 335"/>
              <a:gd name="T3" fmla="*/ 154 h 248"/>
              <a:gd name="T4" fmla="*/ 46 w 335"/>
              <a:gd name="T5" fmla="*/ 177 h 248"/>
              <a:gd name="T6" fmla="*/ 46 w 335"/>
              <a:gd name="T7" fmla="*/ 177 h 248"/>
              <a:gd name="T8" fmla="*/ 46 w 335"/>
              <a:gd name="T9" fmla="*/ 177 h 248"/>
              <a:gd name="T10" fmla="*/ 119 w 335"/>
              <a:gd name="T11" fmla="*/ 248 h 248"/>
              <a:gd name="T12" fmla="*/ 335 w 335"/>
              <a:gd name="T13" fmla="*/ 0 h 248"/>
              <a:gd name="T14" fmla="*/ 1 w 335"/>
              <a:gd name="T15" fmla="*/ 83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5" h="248">
                <a:moveTo>
                  <a:pt x="1" y="83"/>
                </a:moveTo>
                <a:cubicBezTo>
                  <a:pt x="0" y="114"/>
                  <a:pt x="11" y="138"/>
                  <a:pt x="23" y="154"/>
                </a:cubicBezTo>
                <a:cubicBezTo>
                  <a:pt x="46" y="177"/>
                  <a:pt x="46" y="177"/>
                  <a:pt x="46" y="177"/>
                </a:cubicBezTo>
                <a:cubicBezTo>
                  <a:pt x="46" y="177"/>
                  <a:pt x="46" y="177"/>
                  <a:pt x="46" y="177"/>
                </a:cubicBezTo>
                <a:cubicBezTo>
                  <a:pt x="46" y="177"/>
                  <a:pt x="46" y="177"/>
                  <a:pt x="46" y="177"/>
                </a:cubicBezTo>
                <a:cubicBezTo>
                  <a:pt x="119" y="248"/>
                  <a:pt x="119" y="248"/>
                  <a:pt x="119" y="248"/>
                </a:cubicBezTo>
                <a:cubicBezTo>
                  <a:pt x="335" y="0"/>
                  <a:pt x="335" y="0"/>
                  <a:pt x="335" y="0"/>
                </a:cubicBezTo>
                <a:lnTo>
                  <a:pt x="1" y="83"/>
                </a:lnTo>
                <a:close/>
              </a:path>
            </a:pathLst>
          </a:custGeom>
          <a:solidFill>
            <a:schemeClr val="accent1">
              <a:lumMod val="50000"/>
            </a:schemeClr>
          </a:solidFill>
          <a:ln>
            <a:noFill/>
          </a:ln>
        </p:spPr>
        <p:txBody>
          <a:bodyPr vert="horz" wrap="square" lIns="91405" tIns="45702" rIns="91405" bIns="45702" numCol="1" anchor="t" anchorCtr="0" compatLnSpc="1"/>
          <a:lstStyle/>
          <a:p>
            <a:endParaRPr lang="zh-CN" altLang="en-US"/>
          </a:p>
        </p:txBody>
      </p:sp>
      <p:sp>
        <p:nvSpPr>
          <p:cNvPr id="19" name="任意多边形 14"/>
          <p:cNvSpPr/>
          <p:nvPr/>
        </p:nvSpPr>
        <p:spPr bwMode="auto">
          <a:xfrm>
            <a:off x="3637373" y="2070603"/>
            <a:ext cx="9696032" cy="2258176"/>
          </a:xfrm>
          <a:custGeom>
            <a:avLst/>
            <a:gdLst>
              <a:gd name="T0" fmla="*/ 378 w 2062"/>
              <a:gd name="T1" fmla="*/ 0 h 480"/>
              <a:gd name="T2" fmla="*/ 314 w 2062"/>
              <a:gd name="T3" fmla="*/ 35 h 480"/>
              <a:gd name="T4" fmla="*/ 30 w 2062"/>
              <a:gd name="T5" fmla="*/ 385 h 480"/>
              <a:gd name="T6" fmla="*/ 1 w 2062"/>
              <a:gd name="T7" fmla="*/ 480 h 480"/>
              <a:gd name="T8" fmla="*/ 2062 w 2062"/>
              <a:gd name="T9" fmla="*/ 480 h 480"/>
              <a:gd name="T10" fmla="*/ 2062 w 2062"/>
              <a:gd name="T11" fmla="*/ 0 h 480"/>
              <a:gd name="T12" fmla="*/ 378 w 2062"/>
              <a:gd name="T13" fmla="*/ 0 h 480"/>
            </a:gdLst>
            <a:ahLst/>
            <a:cxnLst>
              <a:cxn ang="0">
                <a:pos x="T0" y="T1"/>
              </a:cxn>
              <a:cxn ang="0">
                <a:pos x="T2" y="T3"/>
              </a:cxn>
              <a:cxn ang="0">
                <a:pos x="T4" y="T5"/>
              </a:cxn>
              <a:cxn ang="0">
                <a:pos x="T6" y="T7"/>
              </a:cxn>
              <a:cxn ang="0">
                <a:pos x="T8" y="T9"/>
              </a:cxn>
              <a:cxn ang="0">
                <a:pos x="T10" y="T11"/>
              </a:cxn>
              <a:cxn ang="0">
                <a:pos x="T12" y="T13"/>
              </a:cxn>
            </a:cxnLst>
            <a:rect l="0" t="0" r="r" b="b"/>
            <a:pathLst>
              <a:path w="2062" h="480">
                <a:moveTo>
                  <a:pt x="378" y="0"/>
                </a:moveTo>
                <a:cubicBezTo>
                  <a:pt x="378" y="0"/>
                  <a:pt x="334" y="5"/>
                  <a:pt x="314" y="35"/>
                </a:cubicBezTo>
                <a:cubicBezTo>
                  <a:pt x="30" y="385"/>
                  <a:pt x="30" y="385"/>
                  <a:pt x="30" y="385"/>
                </a:cubicBezTo>
                <a:cubicBezTo>
                  <a:pt x="8" y="421"/>
                  <a:pt x="0" y="453"/>
                  <a:pt x="1" y="480"/>
                </a:cubicBezTo>
                <a:cubicBezTo>
                  <a:pt x="2062" y="480"/>
                  <a:pt x="2062" y="480"/>
                  <a:pt x="2062" y="480"/>
                </a:cubicBezTo>
                <a:cubicBezTo>
                  <a:pt x="2062" y="0"/>
                  <a:pt x="2062" y="0"/>
                  <a:pt x="2062" y="0"/>
                </a:cubicBezTo>
                <a:lnTo>
                  <a:pt x="378" y="0"/>
                </a:lnTo>
                <a:close/>
              </a:path>
            </a:pathLst>
          </a:custGeom>
          <a:solidFill>
            <a:srgbClr val="AAC6EF"/>
          </a:solidFill>
          <a:ln>
            <a:noFill/>
          </a:ln>
        </p:spPr>
        <p:txBody>
          <a:bodyPr vert="horz" wrap="square" lIns="91405" tIns="45702" rIns="91405" bIns="45702" numCol="1" anchor="t" anchorCtr="0" compatLnSpc="1"/>
          <a:lstStyle/>
          <a:p>
            <a:endParaRPr lang="zh-CN" altLang="en-US"/>
          </a:p>
        </p:txBody>
      </p:sp>
      <p:sp>
        <p:nvSpPr>
          <p:cNvPr id="21" name="任意多边形 12"/>
          <p:cNvSpPr/>
          <p:nvPr/>
        </p:nvSpPr>
        <p:spPr bwMode="auto">
          <a:xfrm>
            <a:off x="2612390" y="5062220"/>
            <a:ext cx="8050530" cy="1826260"/>
          </a:xfrm>
          <a:custGeom>
            <a:avLst/>
            <a:gdLst>
              <a:gd name="T0" fmla="*/ 456 w 1712"/>
              <a:gd name="T1" fmla="*/ 180 h 388"/>
              <a:gd name="T2" fmla="*/ 508 w 1712"/>
              <a:gd name="T3" fmla="*/ 152 h 388"/>
              <a:gd name="T4" fmla="*/ 1712 w 1712"/>
              <a:gd name="T5" fmla="*/ 152 h 388"/>
              <a:gd name="T6" fmla="*/ 1712 w 1712"/>
              <a:gd name="T7" fmla="*/ 0 h 388"/>
              <a:gd name="T8" fmla="*/ 352 w 1712"/>
              <a:gd name="T9" fmla="*/ 0 h 388"/>
              <a:gd name="T10" fmla="*/ 300 w 1712"/>
              <a:gd name="T11" fmla="*/ 28 h 388"/>
              <a:gd name="T12" fmla="*/ 0 w 1712"/>
              <a:gd name="T13" fmla="*/ 388 h 388"/>
              <a:gd name="T14" fmla="*/ 287 w 1712"/>
              <a:gd name="T15" fmla="*/ 388 h 388"/>
              <a:gd name="T16" fmla="*/ 456 w 1712"/>
              <a:gd name="T17" fmla="*/ 1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2" h="388">
                <a:moveTo>
                  <a:pt x="456" y="180"/>
                </a:moveTo>
                <a:cubicBezTo>
                  <a:pt x="472" y="156"/>
                  <a:pt x="508" y="152"/>
                  <a:pt x="508" y="152"/>
                </a:cubicBezTo>
                <a:cubicBezTo>
                  <a:pt x="1712" y="152"/>
                  <a:pt x="1712" y="152"/>
                  <a:pt x="1712" y="152"/>
                </a:cubicBezTo>
                <a:cubicBezTo>
                  <a:pt x="1712" y="0"/>
                  <a:pt x="1712" y="0"/>
                  <a:pt x="1712" y="0"/>
                </a:cubicBezTo>
                <a:cubicBezTo>
                  <a:pt x="352" y="0"/>
                  <a:pt x="352" y="0"/>
                  <a:pt x="352" y="0"/>
                </a:cubicBezTo>
                <a:cubicBezTo>
                  <a:pt x="352" y="0"/>
                  <a:pt x="316" y="4"/>
                  <a:pt x="300" y="28"/>
                </a:cubicBezTo>
                <a:cubicBezTo>
                  <a:pt x="0" y="388"/>
                  <a:pt x="0" y="388"/>
                  <a:pt x="0" y="388"/>
                </a:cubicBezTo>
                <a:cubicBezTo>
                  <a:pt x="287" y="388"/>
                  <a:pt x="287" y="388"/>
                  <a:pt x="287" y="388"/>
                </a:cubicBezTo>
                <a:lnTo>
                  <a:pt x="456" y="18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05" tIns="45702" rIns="91405" bIns="45702" numCol="1" anchor="t" anchorCtr="0" compatLnSpc="1"/>
          <a:lstStyle/>
          <a:p>
            <a:endParaRPr lang="zh-CN" altLang="en-US"/>
          </a:p>
        </p:txBody>
      </p:sp>
      <p:sp>
        <p:nvSpPr>
          <p:cNvPr id="23" name="文本框 9"/>
          <p:cNvSpPr/>
          <p:nvPr/>
        </p:nvSpPr>
        <p:spPr>
          <a:xfrm>
            <a:off x="5255887" y="3757998"/>
            <a:ext cx="5184775" cy="337185"/>
          </a:xfrm>
          <a:prstGeom prst="rect">
            <a:avLst/>
          </a:prstGeom>
        </p:spPr>
        <p:txBody>
          <a:bodyPr wrap="none">
            <a:spAutoFit/>
          </a:bodyPr>
          <a:lstStyle/>
          <a:p>
            <a:pPr algn="l"/>
            <a:r>
              <a:rPr lang="zh-CN" altLang="en-US"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汇报时间：</a:t>
            </a:r>
            <a:r>
              <a:rPr lang="en-US" altLang="zh-CN"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2023</a:t>
            </a:r>
            <a:r>
              <a:rPr lang="zh-CN" altLang="en-US"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年</a:t>
            </a:r>
            <a:r>
              <a:rPr lang="en-US" altLang="zh-CN"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2</a:t>
            </a:r>
            <a:r>
              <a:rPr lang="zh-CN" altLang="en-US"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月   组员：</a:t>
            </a:r>
            <a:r>
              <a:rPr lang="zh-CN" altLang="en-US"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rPr>
              <a:t>杨晨露、常睿嘉、何佳静</a:t>
            </a:r>
            <a:endParaRPr lang="en-US" altLang="zh-CN" sz="1600" dirty="0">
              <a:solidFill>
                <a:srgbClr val="16228D"/>
              </a:solidFill>
              <a:latin typeface="方正黑体_GBK" panose="03000509000000000000" charset="-122"/>
              <a:ea typeface="方正黑体_GBK" panose="03000509000000000000" charset="-122"/>
              <a:cs typeface="方正黑体_GBK" panose="03000509000000000000" charset="-122"/>
              <a:sym typeface="思源黑体" panose="020B0500000000000000" pitchFamily="34" charset="-122"/>
            </a:endParaRPr>
          </a:p>
        </p:txBody>
      </p:sp>
      <p:sp>
        <p:nvSpPr>
          <p:cNvPr id="24" name="文本框 8"/>
          <p:cNvSpPr/>
          <p:nvPr/>
        </p:nvSpPr>
        <p:spPr>
          <a:xfrm>
            <a:off x="5211445" y="2368550"/>
            <a:ext cx="7796530" cy="82994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pPr>
            <a:r>
              <a:rPr lang="zh-CN" altLang="en-US" sz="4800" b="1" spc="-150" dirty="0">
                <a:solidFill>
                  <a:srgbClr val="16228D"/>
                </a:solidFill>
                <a:latin typeface="方正黑体_GBK" panose="03000509000000000000" charset="-122"/>
                <a:ea typeface="方正黑体_GBK" panose="03000509000000000000" charset="-122"/>
                <a:cs typeface="方正黑体_GBK" panose="03000509000000000000" charset="-122"/>
                <a:sym typeface="+mn-ea"/>
              </a:rPr>
              <a:t>感谢您的观看</a:t>
            </a:r>
            <a:endParaRPr lang="zh-CN" altLang="en-US" sz="4800" b="1" spc="-150" dirty="0">
              <a:solidFill>
                <a:srgbClr val="16228D"/>
              </a:solidFill>
              <a:latin typeface="方正黑体_GBK" panose="03000509000000000000" charset="-122"/>
              <a:ea typeface="方正黑体_GBK" panose="03000509000000000000" charset="-122"/>
              <a:cs typeface="方正黑体_GBK" panose="03000509000000000000" charset="-122"/>
              <a:sym typeface="+mn-ea"/>
            </a:endParaRPr>
          </a:p>
        </p:txBody>
      </p:sp>
    </p:spTree>
    <p:custDataLst>
      <p:tags r:id="rId2"/>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52120" y="0"/>
            <a:ext cx="5278120" cy="6858000"/>
          </a:xfrm>
          <a:prstGeom prst="rect">
            <a:avLst/>
          </a:prstGeom>
          <a:gradFill>
            <a:gsLst>
              <a:gs pos="0">
                <a:schemeClr val="accent1">
                  <a:lumMod val="5000"/>
                  <a:lumOff val="95000"/>
                </a:schemeClr>
              </a:gs>
              <a:gs pos="28000">
                <a:srgbClr val="16228D"/>
              </a:gs>
              <a:gs pos="83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黑体_GBK" panose="03000509000000000000" charset="-122"/>
              <a:ea typeface="方正黑体_GBK" panose="03000509000000000000" charset="-122"/>
            </a:endParaRPr>
          </a:p>
        </p:txBody>
      </p:sp>
      <p:sp>
        <p:nvSpPr>
          <p:cNvPr id="6" name="矩形 5"/>
          <p:cNvSpPr/>
          <p:nvPr/>
        </p:nvSpPr>
        <p:spPr>
          <a:xfrm>
            <a:off x="6274435" y="1054100"/>
            <a:ext cx="5918200" cy="4749800"/>
          </a:xfrm>
          <a:prstGeom prst="rect">
            <a:avLst/>
          </a:prstGeom>
          <a:solidFill>
            <a:srgbClr val="162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黑体_GBK" panose="03000509000000000000" charset="-122"/>
              <a:ea typeface="方正黑体_GBK" panose="03000509000000000000" charset="-122"/>
            </a:endParaRPr>
          </a:p>
        </p:txBody>
      </p:sp>
      <p:sp>
        <p:nvSpPr>
          <p:cNvPr id="13" name="文本框 4"/>
          <p:cNvSpPr txBox="1"/>
          <p:nvPr/>
        </p:nvSpPr>
        <p:spPr>
          <a:xfrm>
            <a:off x="6823506" y="1423670"/>
            <a:ext cx="3594100" cy="1076325"/>
          </a:xfrm>
          <a:prstGeom prst="rect">
            <a:avLst/>
          </a:prstGeom>
          <a:noFill/>
        </p:spPr>
        <p:txBody>
          <a:bodyPr wrap="none" rtlCol="0">
            <a:spAutoFit/>
          </a:bodyPr>
          <a:lstStyle/>
          <a:p>
            <a:pPr algn="l"/>
            <a:r>
              <a:rPr lang="zh-CN" altLang="en-US" sz="3200" dirty="0">
                <a:solidFill>
                  <a:schemeClr val="bg1"/>
                </a:solidFill>
                <a:latin typeface="方正黑体_GBK" panose="03000509000000000000" charset="-122"/>
                <a:ea typeface="方正黑体_GBK" panose="03000509000000000000" charset="-122"/>
                <a:cs typeface="方正黑体_GBK" panose="03000509000000000000" charset="-122"/>
              </a:rPr>
              <a:t>染色体核型分析</a:t>
            </a:r>
            <a:endParaRPr lang="zh-CN" altLang="en-US" sz="3200" dirty="0">
              <a:solidFill>
                <a:schemeClr val="bg1"/>
              </a:solidFill>
              <a:latin typeface="方正黑体_GBK" panose="03000509000000000000" charset="-122"/>
              <a:ea typeface="方正黑体_GBK" panose="03000509000000000000" charset="-122"/>
              <a:cs typeface="方正黑体_GBK" panose="03000509000000000000" charset="-122"/>
            </a:endParaRPr>
          </a:p>
          <a:p>
            <a:pPr algn="l"/>
            <a:r>
              <a:rPr lang="en-US" altLang="zh-CN" sz="3200" dirty="0">
                <a:solidFill>
                  <a:schemeClr val="bg1"/>
                </a:solidFill>
                <a:latin typeface="方正黑体_GBK" panose="03000509000000000000" charset="-122"/>
                <a:ea typeface="方正黑体_GBK" panose="03000509000000000000" charset="-122"/>
                <a:cs typeface="方正黑体_GBK" panose="03000509000000000000" charset="-122"/>
              </a:rPr>
              <a:t>Karyotype analysis</a:t>
            </a:r>
            <a:endParaRPr lang="en-US" altLang="zh-CN" sz="3200" dirty="0">
              <a:solidFill>
                <a:schemeClr val="bg1"/>
              </a:solidFill>
              <a:latin typeface="方正黑体_GBK" panose="03000509000000000000" charset="-122"/>
              <a:ea typeface="方正黑体_GBK" panose="03000509000000000000" charset="-122"/>
              <a:cs typeface="方正黑体_GBK" panose="03000509000000000000" charset="-122"/>
            </a:endParaRPr>
          </a:p>
        </p:txBody>
      </p:sp>
      <p:sp>
        <p:nvSpPr>
          <p:cNvPr id="3" name="文本框 2"/>
          <p:cNvSpPr txBox="1"/>
          <p:nvPr/>
        </p:nvSpPr>
        <p:spPr>
          <a:xfrm>
            <a:off x="6883400" y="2640330"/>
            <a:ext cx="4993005" cy="2980055"/>
          </a:xfrm>
          <a:prstGeom prst="rect">
            <a:avLst/>
          </a:prstGeom>
          <a:noFill/>
        </p:spPr>
        <p:txBody>
          <a:bodyPr wrap="square" rtlCol="0">
            <a:noAutofit/>
          </a:bodyPr>
          <a:p>
            <a:pPr indent="0" fontAlgn="auto">
              <a:lnSpc>
                <a:spcPct val="150000"/>
              </a:lnSpc>
            </a:pPr>
            <a:r>
              <a:rPr lang="zh-CN" altLang="en-US" sz="1400">
                <a:solidFill>
                  <a:schemeClr val="bg1"/>
                </a:solidFill>
              </a:rPr>
              <a:t>染色体核型分析是细胞遗传学研究的主要技术之一，在现代生物和医疗领域是了解生物细胞染色体的构成、研究物种净化、诊断遗传疾病不能缺少的重要手段。一般在染色体核型分析的过程中，我们首先要在染色体中期图像中分割出单挑染色体，再将染色体一一进行分析、比较、排序和分类。以前由于技术支持的工具精确度低，起到的作用不大，而现在将计算机技术与染色体核型分析相结合，大大提高了分析效率，也方便了生物学和遗传学邻域的相关研究。</a:t>
            </a:r>
            <a:endParaRPr lang="zh-CN" altLang="en-US" sz="1400">
              <a:solidFill>
                <a:schemeClr val="bg1"/>
              </a:solidFill>
            </a:endParaRPr>
          </a:p>
        </p:txBody>
      </p:sp>
      <p:pic>
        <p:nvPicPr>
          <p:cNvPr id="4" name="图片 3"/>
          <p:cNvPicPr>
            <a:picLocks noChangeAspect="1"/>
          </p:cNvPicPr>
          <p:nvPr/>
        </p:nvPicPr>
        <p:blipFill>
          <a:blip r:embed="rId1"/>
          <a:stretch>
            <a:fillRect/>
          </a:stretch>
        </p:blipFill>
        <p:spPr>
          <a:xfrm>
            <a:off x="1076960" y="0"/>
            <a:ext cx="4143375" cy="3682365"/>
          </a:xfrm>
          <a:prstGeom prst="rect">
            <a:avLst/>
          </a:prstGeom>
        </p:spPr>
      </p:pic>
      <p:pic>
        <p:nvPicPr>
          <p:cNvPr id="7" name="图片 6"/>
          <p:cNvPicPr>
            <a:picLocks noChangeAspect="1"/>
          </p:cNvPicPr>
          <p:nvPr/>
        </p:nvPicPr>
        <p:blipFill>
          <a:blip r:embed="rId2"/>
          <a:stretch>
            <a:fillRect/>
          </a:stretch>
        </p:blipFill>
        <p:spPr>
          <a:xfrm>
            <a:off x="1077595" y="3682365"/>
            <a:ext cx="4143375" cy="3197860"/>
          </a:xfrm>
          <a:prstGeom prst="rect">
            <a:avLst/>
          </a:prstGeom>
        </p:spPr>
      </p:pic>
    </p:spTree>
    <p:custDataLst>
      <p:tags r:id="rId3"/>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MSBQ13715300437630_banner"/>
          <p:cNvPicPr>
            <a:picLocks noChangeAspect="1"/>
          </p:cNvPicPr>
          <p:nvPr/>
        </p:nvPicPr>
        <p:blipFill>
          <a:blip r:embed="rId1"/>
          <a:stretch>
            <a:fillRect/>
          </a:stretch>
        </p:blipFill>
        <p:spPr>
          <a:xfrm>
            <a:off x="0" y="0"/>
            <a:ext cx="10058400" cy="6858000"/>
          </a:xfrm>
          <a:prstGeom prst="rect">
            <a:avLst/>
          </a:prstGeom>
        </p:spPr>
      </p:pic>
      <p:sp>
        <p:nvSpPr>
          <p:cNvPr id="4" name="矩形 3"/>
          <p:cNvSpPr/>
          <p:nvPr/>
        </p:nvSpPr>
        <p:spPr>
          <a:xfrm>
            <a:off x="0" y="0"/>
            <a:ext cx="8750300" cy="6857365"/>
          </a:xfrm>
          <a:prstGeom prst="rect">
            <a:avLst/>
          </a:prstGeom>
          <a:solidFill>
            <a:srgbClr val="16228D">
              <a:alpha val="5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矩形 2"/>
          <p:cNvSpPr/>
          <p:nvPr/>
        </p:nvSpPr>
        <p:spPr>
          <a:xfrm rot="10800000">
            <a:off x="6038900" y="367"/>
            <a:ext cx="6191200" cy="6861200"/>
          </a:xfrm>
          <a:prstGeom prst="round1Rect">
            <a:avLst>
              <a:gd name="adj" fmla="val 50000"/>
            </a:avLst>
          </a:prstGeom>
          <a:solidFill>
            <a:srgbClr val="FFFFFF"/>
          </a:solidFill>
          <a:ln>
            <a:noFill/>
          </a:ln>
          <a:effectLst>
            <a:outerShdw blurRad="200025" dist="104775" dir="10500000" algn="bl" rotWithShape="0">
              <a:schemeClr val="accent2">
                <a:alpha val="3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48" name="文本框 3"/>
          <p:cNvSpPr txBox="1">
            <a:spLocks noGrp="1"/>
          </p:cNvSpPr>
          <p:nvPr>
            <p:ph type="title"/>
          </p:nvPr>
        </p:nvSpPr>
        <p:spPr>
          <a:xfrm rot="-242">
            <a:off x="5540165" y="2117460"/>
            <a:ext cx="5691200" cy="11224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rPr>
              <a:t>开发</a:t>
            </a:r>
            <a:r>
              <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rPr>
              <a:t>环境</a:t>
            </a:r>
            <a:endPar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350" name="文本框 1"/>
          <p:cNvSpPr txBox="1"/>
          <p:nvPr/>
        </p:nvSpPr>
        <p:spPr>
          <a:xfrm>
            <a:off x="8708455" y="885116"/>
            <a:ext cx="2506400" cy="1644000"/>
          </a:xfrm>
          <a:prstGeom prst="rect">
            <a:avLst/>
          </a:prstGeom>
          <a:no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Montserrat" panose="00000500000000000000"/>
              <a:buNone/>
              <a:defRPr sz="64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marL="0" lvl="0" indent="0" algn="r" rtl="0">
              <a:spcBef>
                <a:spcPts val="0"/>
              </a:spcBef>
              <a:spcAft>
                <a:spcPts val="0"/>
              </a:spcAft>
              <a:buNone/>
            </a:pPr>
            <a:r>
              <a:rPr lang="en-GB" sz="8800" b="0">
                <a:solidFill>
                  <a:srgbClr val="16228D"/>
                </a:solidFill>
                <a:latin typeface="方正黑体_GBK" panose="03000509000000000000" charset="-122"/>
                <a:ea typeface="方正黑体_GBK" panose="03000509000000000000" charset="-122"/>
                <a:cs typeface="Montserrat Medium"/>
                <a:sym typeface="Montserrat Medium"/>
              </a:rPr>
              <a:t>0</a:t>
            </a:r>
            <a:r>
              <a:rPr lang="en-US" altLang="en-GB" sz="8800" b="0">
                <a:solidFill>
                  <a:srgbClr val="16228D"/>
                </a:solidFill>
                <a:latin typeface="方正黑体_GBK" panose="03000509000000000000" charset="-122"/>
                <a:ea typeface="方正黑体_GBK" panose="03000509000000000000" charset="-122"/>
                <a:cs typeface="Montserrat Medium"/>
                <a:sym typeface="Montserrat Medium"/>
              </a:rPr>
              <a:t>2</a:t>
            </a:r>
            <a:endParaRPr lang="en-US" altLang="en-GB" sz="8800" b="0">
              <a:solidFill>
                <a:srgbClr val="16228D"/>
              </a:solidFill>
              <a:latin typeface="方正黑体_GBK" panose="03000509000000000000" charset="-122"/>
              <a:ea typeface="方正黑体_GBK" panose="03000509000000000000" charset="-122"/>
              <a:cs typeface="Montserrat Medium"/>
              <a:sym typeface="Montserrat Medium"/>
            </a:endParaRPr>
          </a:p>
        </p:txBody>
      </p:sp>
      <p:sp>
        <p:nvSpPr>
          <p:cNvPr id="351" name="矩形 1"/>
          <p:cNvSpPr/>
          <p:nvPr/>
        </p:nvSpPr>
        <p:spPr>
          <a:xfrm flipH="1">
            <a:off x="10373567" y="3239484"/>
            <a:ext cx="678400" cy="76400"/>
          </a:xfrm>
          <a:prstGeom prst="rect">
            <a:avLst/>
          </a:prstGeom>
          <a:solidFill>
            <a:srgbClr val="16228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ustDataLst>
      <p:tags r:id="rId2"/>
    </p:custData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6228D"/>
        </a:solidFill>
        <a:effectLst/>
      </p:bgPr>
    </p:bg>
    <p:spTree>
      <p:nvGrpSpPr>
        <p:cNvPr id="1" name=""/>
        <p:cNvGrpSpPr/>
        <p:nvPr/>
      </p:nvGrpSpPr>
      <p:grpSpPr>
        <a:xfrm>
          <a:off x="0" y="0"/>
          <a:ext cx="0" cy="0"/>
          <a:chOff x="0" y="0"/>
          <a:chExt cx="0" cy="0"/>
        </a:xfrm>
      </p:grpSpPr>
      <p:sp>
        <p:nvSpPr>
          <p:cNvPr id="2" name="圆角矩形 15"/>
          <p:cNvSpPr/>
          <p:nvPr/>
        </p:nvSpPr>
        <p:spPr>
          <a:xfrm>
            <a:off x="1618284" y="2121967"/>
            <a:ext cx="4024000" cy="3635200"/>
          </a:xfrm>
          <a:prstGeom prst="roundRect">
            <a:avLst>
              <a:gd name="adj" fmla="val 17271"/>
            </a:avLst>
          </a:prstGeom>
          <a:solidFill>
            <a:schemeClr val="lt1"/>
          </a:solidFill>
          <a:ln>
            <a:noFill/>
          </a:ln>
          <a:effectLst>
            <a:outerShdw blurRad="371475" dist="257175" dir="4020000" algn="bl" rotWithShape="0">
              <a:srgbClr val="050728">
                <a:alpha val="6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 name="圆角矩形 14"/>
          <p:cNvSpPr/>
          <p:nvPr/>
        </p:nvSpPr>
        <p:spPr>
          <a:xfrm>
            <a:off x="6930717" y="2121967"/>
            <a:ext cx="4024000" cy="3635200"/>
          </a:xfrm>
          <a:prstGeom prst="roundRect">
            <a:avLst>
              <a:gd name="adj" fmla="val 17271"/>
            </a:avLst>
          </a:prstGeom>
          <a:solidFill>
            <a:schemeClr val="lt1"/>
          </a:solidFill>
          <a:ln>
            <a:noFill/>
          </a:ln>
          <a:effectLst>
            <a:outerShdw blurRad="371475" dist="257175" dir="4020000" algn="bl" rotWithShape="0">
              <a:srgbClr val="050728">
                <a:alpha val="62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5" name="矩形 6"/>
          <p:cNvSpPr/>
          <p:nvPr/>
        </p:nvSpPr>
        <p:spPr>
          <a:xfrm>
            <a:off x="1256933" y="3282033"/>
            <a:ext cx="2150800" cy="604400"/>
          </a:xfrm>
          <a:prstGeom prst="roundRect">
            <a:avLst>
              <a:gd name="adj" fmla="val 17271"/>
            </a:avLst>
          </a:prstGeom>
          <a:solidFill>
            <a:schemeClr val="accent1"/>
          </a:solidFill>
          <a:ln>
            <a:noFill/>
          </a:ln>
          <a:effectLst>
            <a:outerShdw blurRad="185738" dist="85725" dir="4320000" algn="bl" rotWithShape="0">
              <a:schemeClr val="accent2">
                <a:alpha val="61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1" name="矩形 5"/>
          <p:cNvSpPr/>
          <p:nvPr/>
        </p:nvSpPr>
        <p:spPr>
          <a:xfrm flipH="1">
            <a:off x="2147700" y="3011467"/>
            <a:ext cx="678400" cy="76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2" name="文本框 13"/>
          <p:cNvSpPr txBox="1"/>
          <p:nvPr/>
        </p:nvSpPr>
        <p:spPr>
          <a:xfrm flipH="1">
            <a:off x="2043167" y="3300200"/>
            <a:ext cx="1788000" cy="568000"/>
          </a:xfrm>
          <a:prstGeom prst="rect">
            <a:avLst/>
          </a:prstGeom>
          <a:noFill/>
          <a:ln>
            <a:noFill/>
          </a:ln>
        </p:spPr>
        <p:txBody>
          <a:bodyPr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Montserrat" panose="00000500000000000000"/>
              <a:buNone/>
              <a:defRPr sz="2400" b="0" i="0" u="none" strike="noStrike" cap="none">
                <a:solidFill>
                  <a:srgbClr val="FFFFFF"/>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9pPr>
          </a:lstStyle>
          <a:p>
            <a:pPr marL="0" lvl="0" indent="0" algn="l" rtl="0">
              <a:spcBef>
                <a:spcPts val="0"/>
              </a:spcBef>
              <a:spcAft>
                <a:spcPts val="0"/>
              </a:spcAft>
              <a:buNone/>
            </a:pPr>
            <a:r>
              <a:rPr lang="en-US" sz="2135" b="0">
                <a:solidFill>
                  <a:schemeClr val="lt1"/>
                </a:solidFill>
                <a:latin typeface="方正黑体_GBK" panose="03000509000000000000" charset="-122"/>
                <a:ea typeface="方正黑体_GBK" panose="03000509000000000000" charset="-122"/>
                <a:cs typeface="Montserrat SemiBold"/>
                <a:sym typeface="Montserrat SemiBold"/>
              </a:rPr>
              <a:t>01</a:t>
            </a:r>
            <a:endParaRPr lang="en-US" sz="2135" b="0">
              <a:solidFill>
                <a:schemeClr val="lt1"/>
              </a:solidFill>
              <a:latin typeface="方正黑体_GBK" panose="03000509000000000000" charset="-122"/>
              <a:ea typeface="方正黑体_GBK" panose="03000509000000000000" charset="-122"/>
              <a:cs typeface="Montserrat SemiBold"/>
              <a:sym typeface="Montserrat SemiBold"/>
            </a:endParaRPr>
          </a:p>
        </p:txBody>
      </p:sp>
      <p:sp>
        <p:nvSpPr>
          <p:cNvPr id="13" name="矩形 4"/>
          <p:cNvSpPr/>
          <p:nvPr/>
        </p:nvSpPr>
        <p:spPr>
          <a:xfrm>
            <a:off x="6675600" y="3282033"/>
            <a:ext cx="2150800" cy="604400"/>
          </a:xfrm>
          <a:prstGeom prst="roundRect">
            <a:avLst>
              <a:gd name="adj" fmla="val 17271"/>
            </a:avLst>
          </a:prstGeom>
          <a:solidFill>
            <a:schemeClr val="accent1"/>
          </a:solidFill>
          <a:ln>
            <a:noFill/>
          </a:ln>
          <a:effectLst>
            <a:outerShdw blurRad="185738" dist="85725" dir="4320000" algn="bl" rotWithShape="0">
              <a:schemeClr val="accent2">
                <a:alpha val="61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4" name="文本框 12"/>
          <p:cNvSpPr txBox="1"/>
          <p:nvPr/>
        </p:nvSpPr>
        <p:spPr>
          <a:xfrm flipH="1">
            <a:off x="7461833" y="3300233"/>
            <a:ext cx="1788000" cy="568000"/>
          </a:xfrm>
          <a:prstGeom prst="rect">
            <a:avLst/>
          </a:prstGeom>
          <a:noFill/>
          <a:ln>
            <a:noFill/>
          </a:ln>
        </p:spPr>
        <p:txBody>
          <a:bodyPr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Montserrat" panose="00000500000000000000"/>
              <a:buNone/>
              <a:defRPr sz="2400" b="0" i="0" u="none" strike="noStrike" cap="none">
                <a:solidFill>
                  <a:srgbClr val="FFFFFF"/>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2pPr>
            <a:lvl3pPr marR="0" lvl="2"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3pPr>
            <a:lvl4pPr marR="0" lvl="3"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4pPr>
            <a:lvl5pPr marR="0" lvl="4"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5pPr>
            <a:lvl6pPr marR="0" lvl="5"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6pPr>
            <a:lvl7pPr marR="0" lvl="6"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7pPr>
            <a:lvl8pPr marR="0" lvl="7"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8pPr>
            <a:lvl9pPr marR="0" lvl="8" algn="l" rtl="0">
              <a:lnSpc>
                <a:spcPct val="100000"/>
              </a:lnSpc>
              <a:spcBef>
                <a:spcPts val="0"/>
              </a:spcBef>
              <a:spcAft>
                <a:spcPts val="0"/>
              </a:spcAft>
              <a:buClr>
                <a:srgbClr val="FFFFFF"/>
              </a:buClr>
              <a:buSzPts val="3000"/>
              <a:buFont typeface="Montserrat" panose="00000500000000000000"/>
              <a:buNone/>
              <a:defRPr sz="4000" b="1" i="0" u="none" strike="noStrike" cap="none">
                <a:solidFill>
                  <a:srgbClr val="FFFFFF"/>
                </a:solidFill>
                <a:latin typeface="Montserrat" panose="00000500000000000000"/>
                <a:ea typeface="Montserrat" panose="00000500000000000000"/>
                <a:cs typeface="Montserrat" panose="00000500000000000000"/>
                <a:sym typeface="Montserrat" panose="00000500000000000000"/>
              </a:defRPr>
            </a:lvl9pPr>
          </a:lstStyle>
          <a:p>
            <a:pPr marL="0" lvl="0" indent="0" algn="l" rtl="0">
              <a:spcBef>
                <a:spcPts val="0"/>
              </a:spcBef>
              <a:spcAft>
                <a:spcPts val="0"/>
              </a:spcAft>
              <a:buNone/>
            </a:pPr>
            <a:r>
              <a:rPr lang="en-US" sz="2135" b="0">
                <a:solidFill>
                  <a:schemeClr val="lt1"/>
                </a:solidFill>
                <a:latin typeface="方正黑体_GBK" panose="03000509000000000000" charset="-122"/>
                <a:ea typeface="方正黑体_GBK" panose="03000509000000000000" charset="-122"/>
                <a:cs typeface="Montserrat SemiBold"/>
                <a:sym typeface="Montserrat SemiBold"/>
              </a:rPr>
              <a:t>02</a:t>
            </a:r>
            <a:endParaRPr lang="en-US" sz="2135" b="0">
              <a:solidFill>
                <a:schemeClr val="lt1"/>
              </a:solidFill>
              <a:latin typeface="方正黑体_GBK" panose="03000509000000000000" charset="-122"/>
              <a:ea typeface="方正黑体_GBK" panose="03000509000000000000" charset="-122"/>
              <a:cs typeface="Montserrat SemiBold"/>
              <a:sym typeface="Montserrat SemiBold"/>
            </a:endParaRPr>
          </a:p>
        </p:txBody>
      </p:sp>
      <p:sp>
        <p:nvSpPr>
          <p:cNvPr id="15" name="矩形 3"/>
          <p:cNvSpPr/>
          <p:nvPr/>
        </p:nvSpPr>
        <p:spPr>
          <a:xfrm flipH="1">
            <a:off x="7538033" y="3011467"/>
            <a:ext cx="678400" cy="76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7" name="文本框 11"/>
          <p:cNvSpPr txBox="1"/>
          <p:nvPr/>
        </p:nvSpPr>
        <p:spPr>
          <a:xfrm>
            <a:off x="388620" y="788670"/>
            <a:ext cx="3407410" cy="366395"/>
          </a:xfrm>
          <a:prstGeom prst="rect">
            <a:avLst/>
          </a:prstGeom>
        </p:spPr>
        <p:txBody>
          <a:bodyPr vert="horz" wrap="square" lIns="121884" tIns="121884" rIns="121884" bIns="12188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rtl="0">
              <a:spcBef>
                <a:spcPts val="0"/>
              </a:spcBef>
              <a:spcAft>
                <a:spcPts val="0"/>
              </a:spcAft>
              <a:buNone/>
            </a:pPr>
            <a:r>
              <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Development environment</a:t>
            </a:r>
            <a:endPar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18" name="文本框 10"/>
          <p:cNvSpPr txBox="1"/>
          <p:nvPr/>
        </p:nvSpPr>
        <p:spPr>
          <a:xfrm>
            <a:off x="343535" y="321945"/>
            <a:ext cx="3599180" cy="466725"/>
          </a:xfrm>
          <a:prstGeom prst="rect">
            <a:avLst/>
          </a:prstGeom>
        </p:spPr>
        <p:txBody>
          <a:bodyPr wrap="square" lIns="121884" tIns="121884" rIns="121884" bIns="121884"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l">
              <a:buNone/>
            </a:pP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开发</a:t>
            </a: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环境</a:t>
            </a:r>
            <a:endPar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19" name="矩形 2"/>
          <p:cNvSpPr/>
          <p:nvPr/>
        </p:nvSpPr>
        <p:spPr>
          <a:xfrm flipH="1">
            <a:off x="515500" y="1206100"/>
            <a:ext cx="678400" cy="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91" name="文本框 6"/>
          <p:cNvSpPr/>
          <p:nvPr/>
        </p:nvSpPr>
        <p:spPr>
          <a:xfrm>
            <a:off x="2186742" y="2473686"/>
            <a:ext cx="692150" cy="398780"/>
          </a:xfrm>
          <a:prstGeom prst="rect">
            <a:avLst/>
          </a:prstGeom>
        </p:spPr>
        <p:txBody>
          <a:bodyPr wrap="none">
            <a:spAutoFit/>
          </a:bodyPr>
          <a:lstStyle/>
          <a:p>
            <a:pPr algn="ctr">
              <a:spcBef>
                <a:spcPct val="20000"/>
              </a:spcBef>
            </a:pPr>
            <a:r>
              <a:rPr lang="zh-CN" altLang="en-US" sz="2000" b="1" dirty="0">
                <a:solidFill>
                  <a:srgbClr val="16228D"/>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前端</a:t>
            </a:r>
            <a:endParaRPr lang="zh-CN" altLang="en-US" sz="2000" b="1" dirty="0">
              <a:solidFill>
                <a:srgbClr val="16228D"/>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endParaRPr>
          </a:p>
        </p:txBody>
      </p:sp>
      <p:sp>
        <p:nvSpPr>
          <p:cNvPr id="85" name="文本框 5"/>
          <p:cNvSpPr/>
          <p:nvPr/>
        </p:nvSpPr>
        <p:spPr>
          <a:xfrm>
            <a:off x="7550772" y="2473686"/>
            <a:ext cx="692150" cy="398780"/>
          </a:xfrm>
          <a:prstGeom prst="rect">
            <a:avLst/>
          </a:prstGeom>
        </p:spPr>
        <p:txBody>
          <a:bodyPr wrap="none">
            <a:spAutoFit/>
          </a:bodyPr>
          <a:lstStyle/>
          <a:p>
            <a:pPr algn="ctr">
              <a:spcBef>
                <a:spcPct val="20000"/>
              </a:spcBef>
            </a:pPr>
            <a:r>
              <a:rPr lang="zh-CN" altLang="en-US" sz="2000" b="1" dirty="0">
                <a:solidFill>
                  <a:srgbClr val="16228D"/>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后端</a:t>
            </a:r>
            <a:endParaRPr lang="zh-CN" altLang="en-US" sz="2000" b="1" dirty="0">
              <a:solidFill>
                <a:srgbClr val="16228D"/>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endParaRPr>
          </a:p>
        </p:txBody>
      </p:sp>
      <p:sp>
        <p:nvSpPr>
          <p:cNvPr id="21" name="文本框 7"/>
          <p:cNvSpPr txBox="1"/>
          <p:nvPr/>
        </p:nvSpPr>
        <p:spPr>
          <a:xfrm>
            <a:off x="7423785" y="4025900"/>
            <a:ext cx="2816225" cy="674370"/>
          </a:xfrm>
          <a:prstGeom prst="rect">
            <a:avLst/>
          </a:prstGeom>
          <a:noFill/>
        </p:spPr>
        <p:txBody>
          <a:bodyPr wrap="square" lIns="121877" tIns="60938" rIns="121877" bIns="60938" rtlCol="0">
            <a:spAutoFit/>
          </a:bodyPr>
          <a:lstStyle/>
          <a:p>
            <a:pPr algn="l">
              <a:lnSpc>
                <a:spcPct val="150000"/>
              </a:lnSpc>
            </a:pPr>
            <a:r>
              <a:rPr lang="en-US" altLang="zh-CN"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python</a:t>
            </a:r>
            <a:r>
              <a:rPr lang="zh-CN" altLang="en-US"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环境中的matplotlib、</a:t>
            </a:r>
            <a:r>
              <a:rPr lang="en-US" altLang="zh-CN"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cv2</a:t>
            </a:r>
            <a:r>
              <a:rPr lang="zh-CN" altLang="en-US"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a:t>
            </a:r>
            <a:r>
              <a:rPr lang="en-US" altLang="zh-CN"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skimage </a:t>
            </a:r>
            <a:r>
              <a:rPr lang="zh-CN" altLang="en-US"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a:t>
            </a:r>
            <a:r>
              <a:rPr lang="en-US" altLang="zh-CN"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tensorflow</a:t>
            </a:r>
            <a:r>
              <a:rPr lang="zh-CN" altLang="en-US"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等</a:t>
            </a:r>
            <a:r>
              <a:rPr lang="zh-CN" altLang="en-US"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库函数。</a:t>
            </a:r>
            <a:endParaRPr lang="zh-CN" altLang="en-US"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22" name="文本框 9"/>
          <p:cNvSpPr txBox="1"/>
          <p:nvPr/>
        </p:nvSpPr>
        <p:spPr>
          <a:xfrm>
            <a:off x="2040255" y="4074160"/>
            <a:ext cx="2729230" cy="600075"/>
          </a:xfrm>
          <a:prstGeom prst="rect">
            <a:avLst/>
          </a:prstGeom>
          <a:noFill/>
        </p:spPr>
        <p:txBody>
          <a:bodyPr wrap="square" lIns="121877" tIns="60938" rIns="121877" bIns="60938" rtlCol="0">
            <a:spAutoFit/>
          </a:bodyPr>
          <a:lstStyle/>
          <a:p>
            <a:pPr algn="l">
              <a:lnSpc>
                <a:spcPct val="130000"/>
              </a:lnSpc>
            </a:pPr>
            <a:r>
              <a:rPr lang="zh-CN" altLang="en-US"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主要采用</a:t>
            </a:r>
            <a:r>
              <a:rPr lang="en-US" altLang="zh-CN"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PyQt5</a:t>
            </a:r>
            <a:r>
              <a:rPr lang="zh-CN" altLang="en-US"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库函数设计并搭建</a:t>
            </a:r>
            <a:r>
              <a:rPr lang="zh-CN" altLang="en-US"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rPr>
              <a:t>页面。</a:t>
            </a:r>
            <a:endParaRPr lang="zh-CN" altLang="en-US" sz="1200" dirty="0">
              <a:solidFill>
                <a:schemeClr val="tx1">
                  <a:lumMod val="65000"/>
                  <a:lumOff val="35000"/>
                </a:schemeClr>
              </a:solidFill>
              <a:latin typeface="方正黑体_GBK" panose="03000509000000000000" charset="-122"/>
              <a:ea typeface="方正黑体_GBK" panose="03000509000000000000" charset="-122"/>
              <a:cs typeface="方正黑体_GBK" panose="03000509000000000000" charset="-122"/>
              <a:sym typeface="+mn-ea"/>
            </a:endParaRPr>
          </a:p>
        </p:txBody>
      </p:sp>
    </p:spTree>
    <p:custDataLst>
      <p:tags r:id="rId1"/>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MSBQ13715300437630_banner"/>
          <p:cNvPicPr>
            <a:picLocks noChangeAspect="1"/>
          </p:cNvPicPr>
          <p:nvPr/>
        </p:nvPicPr>
        <p:blipFill>
          <a:blip r:embed="rId1"/>
          <a:stretch>
            <a:fillRect/>
          </a:stretch>
        </p:blipFill>
        <p:spPr>
          <a:xfrm>
            <a:off x="0" y="0"/>
            <a:ext cx="10058400" cy="6858000"/>
          </a:xfrm>
          <a:prstGeom prst="rect">
            <a:avLst/>
          </a:prstGeom>
        </p:spPr>
      </p:pic>
      <p:sp>
        <p:nvSpPr>
          <p:cNvPr id="4" name="矩形 6"/>
          <p:cNvSpPr/>
          <p:nvPr/>
        </p:nvSpPr>
        <p:spPr>
          <a:xfrm>
            <a:off x="0" y="0"/>
            <a:ext cx="8750300" cy="6857365"/>
          </a:xfrm>
          <a:prstGeom prst="rect">
            <a:avLst/>
          </a:prstGeom>
          <a:solidFill>
            <a:srgbClr val="16228D">
              <a:alpha val="5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矩形 5"/>
          <p:cNvSpPr/>
          <p:nvPr/>
        </p:nvSpPr>
        <p:spPr>
          <a:xfrm rot="10800000">
            <a:off x="6038900" y="367"/>
            <a:ext cx="6191200" cy="6861200"/>
          </a:xfrm>
          <a:prstGeom prst="round1Rect">
            <a:avLst>
              <a:gd name="adj" fmla="val 50000"/>
            </a:avLst>
          </a:prstGeom>
          <a:solidFill>
            <a:srgbClr val="FFFFFF"/>
          </a:solidFill>
          <a:ln>
            <a:noFill/>
          </a:ln>
          <a:effectLst>
            <a:outerShdw blurRad="200025" dist="104775" dir="10500000" algn="bl" rotWithShape="0">
              <a:schemeClr val="accent2">
                <a:alpha val="30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48" name="文本框 3"/>
          <p:cNvSpPr txBox="1">
            <a:spLocks noGrp="1"/>
          </p:cNvSpPr>
          <p:nvPr>
            <p:ph type="title"/>
          </p:nvPr>
        </p:nvSpPr>
        <p:spPr>
          <a:xfrm rot="-242">
            <a:off x="5540165" y="2117460"/>
            <a:ext cx="5691200" cy="1122400"/>
          </a:xfrm>
          <a:prstGeom prst="rect">
            <a:avLst/>
          </a:prstGeom>
        </p:spPr>
        <p:txBody>
          <a:bodyPr spcFirstLastPara="1" wrap="square" lIns="121900" tIns="121900" rIns="121900" bIns="121900" anchor="ctr" anchorCtr="0">
            <a:noAutofit/>
          </a:bodyPr>
          <a:lstStyle/>
          <a:p>
            <a:pPr marL="0" lvl="0" indent="0" algn="r" rtl="0">
              <a:spcBef>
                <a:spcPts val="0"/>
              </a:spcBef>
              <a:spcAft>
                <a:spcPts val="0"/>
              </a:spcAft>
              <a:buNone/>
            </a:pPr>
            <a:r>
              <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rPr>
              <a:t>前端页面设计</a:t>
            </a:r>
            <a:endParaRPr lang="zh-CN" altLang="en-US" sz="5400" dirty="0">
              <a:solidFill>
                <a:schemeClr val="tx1"/>
              </a:solidFill>
              <a:latin typeface="方正黑体_GBK" panose="03000509000000000000" charset="-122"/>
              <a:ea typeface="方正黑体_GBK" panose="03000509000000000000" charset="-122"/>
              <a:cs typeface="方正黑体_GBK" panose="03000509000000000000" charset="-122"/>
              <a:sym typeface="+mn-ea"/>
            </a:endParaRPr>
          </a:p>
        </p:txBody>
      </p:sp>
      <p:sp>
        <p:nvSpPr>
          <p:cNvPr id="350" name="文本框 1"/>
          <p:cNvSpPr txBox="1"/>
          <p:nvPr/>
        </p:nvSpPr>
        <p:spPr>
          <a:xfrm>
            <a:off x="8740840" y="885116"/>
            <a:ext cx="2506400" cy="1644000"/>
          </a:xfrm>
          <a:prstGeom prst="rect">
            <a:avLst/>
          </a:prstGeom>
          <a:no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Montserrat" panose="00000500000000000000"/>
              <a:buNone/>
              <a:defRPr sz="64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1pPr>
            <a:lvl2pPr marR="0" lvl="1"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2pPr>
            <a:lvl3pPr marR="0" lvl="2"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3pPr>
            <a:lvl4pPr marR="0" lvl="3"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4pPr>
            <a:lvl5pPr marR="0" lvl="4"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5pPr>
            <a:lvl6pPr marR="0" lvl="5"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6pPr>
            <a:lvl7pPr marR="0" lvl="6"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7pPr>
            <a:lvl8pPr marR="0" lvl="7"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8pPr>
            <a:lvl9pPr marR="0" lvl="8" algn="ctr" rtl="0">
              <a:lnSpc>
                <a:spcPct val="100000"/>
              </a:lnSpc>
              <a:spcBef>
                <a:spcPts val="0"/>
              </a:spcBef>
              <a:spcAft>
                <a:spcPts val="0"/>
              </a:spcAft>
              <a:buClr>
                <a:schemeClr val="accent1"/>
              </a:buClr>
              <a:buSzPts val="3600"/>
              <a:buFont typeface="Montserrat" panose="00000500000000000000"/>
              <a:buNone/>
              <a:defRPr sz="4800" b="1" i="0" u="none" strike="noStrike" cap="none">
                <a:solidFill>
                  <a:schemeClr val="accent1"/>
                </a:solidFill>
                <a:latin typeface="Montserrat" panose="00000500000000000000"/>
                <a:ea typeface="Montserrat" panose="00000500000000000000"/>
                <a:cs typeface="Montserrat" panose="00000500000000000000"/>
                <a:sym typeface="Montserrat" panose="00000500000000000000"/>
              </a:defRPr>
            </a:lvl9pPr>
          </a:lstStyle>
          <a:p>
            <a:pPr marL="0" lvl="0" indent="0" algn="r" rtl="0">
              <a:spcBef>
                <a:spcPts val="0"/>
              </a:spcBef>
              <a:spcAft>
                <a:spcPts val="0"/>
              </a:spcAft>
              <a:buNone/>
            </a:pPr>
            <a:r>
              <a:rPr lang="en-GB" sz="8800" b="0">
                <a:solidFill>
                  <a:srgbClr val="16228D"/>
                </a:solidFill>
                <a:latin typeface="方正黑体_GBK" panose="03000509000000000000" charset="-122"/>
                <a:ea typeface="方正黑体_GBK" panose="03000509000000000000" charset="-122"/>
                <a:cs typeface="Montserrat Medium"/>
                <a:sym typeface="Montserrat Medium"/>
              </a:rPr>
              <a:t>0</a:t>
            </a:r>
            <a:r>
              <a:rPr lang="en-US" altLang="en-GB" sz="8800" b="0">
                <a:solidFill>
                  <a:srgbClr val="16228D"/>
                </a:solidFill>
                <a:latin typeface="方正黑体_GBK" panose="03000509000000000000" charset="-122"/>
                <a:ea typeface="方正黑体_GBK" panose="03000509000000000000" charset="-122"/>
                <a:cs typeface="Montserrat Medium"/>
                <a:sym typeface="Montserrat Medium"/>
              </a:rPr>
              <a:t>3</a:t>
            </a:r>
            <a:endParaRPr lang="en-US" altLang="en-GB" sz="8800" b="0">
              <a:solidFill>
                <a:srgbClr val="16228D"/>
              </a:solidFill>
              <a:latin typeface="方正黑体_GBK" panose="03000509000000000000" charset="-122"/>
              <a:ea typeface="方正黑体_GBK" panose="03000509000000000000" charset="-122"/>
              <a:cs typeface="Montserrat Medium"/>
              <a:sym typeface="Montserrat Medium"/>
            </a:endParaRPr>
          </a:p>
        </p:txBody>
      </p:sp>
      <p:sp>
        <p:nvSpPr>
          <p:cNvPr id="351" name="矩形 4"/>
          <p:cNvSpPr/>
          <p:nvPr/>
        </p:nvSpPr>
        <p:spPr>
          <a:xfrm flipH="1">
            <a:off x="10287207" y="3239484"/>
            <a:ext cx="678400" cy="76400"/>
          </a:xfrm>
          <a:prstGeom prst="rect">
            <a:avLst/>
          </a:prstGeom>
          <a:solidFill>
            <a:srgbClr val="16228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custDataLst>
      <p:tags r:id="rId2"/>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6228D"/>
        </a:solidFill>
        <a:effectLst/>
      </p:bgPr>
    </p:bg>
    <p:spTree>
      <p:nvGrpSpPr>
        <p:cNvPr id="1" name=""/>
        <p:cNvGrpSpPr/>
        <p:nvPr/>
      </p:nvGrpSpPr>
      <p:grpSpPr>
        <a:xfrm>
          <a:off x="0" y="0"/>
          <a:ext cx="0" cy="0"/>
          <a:chOff x="0" y="0"/>
          <a:chExt cx="0" cy="0"/>
        </a:xfrm>
      </p:grpSpPr>
      <p:sp>
        <p:nvSpPr>
          <p:cNvPr id="437" name="圆角矩形 1"/>
          <p:cNvSpPr/>
          <p:nvPr/>
        </p:nvSpPr>
        <p:spPr>
          <a:xfrm>
            <a:off x="577215" y="2966720"/>
            <a:ext cx="10869295" cy="3709035"/>
          </a:xfrm>
          <a:prstGeom prst="roundRect">
            <a:avLst>
              <a:gd name="adj" fmla="val 24140"/>
            </a:avLst>
          </a:prstGeom>
          <a:solidFill>
            <a:schemeClr val="lt1"/>
          </a:solidFill>
          <a:ln>
            <a:noFill/>
          </a:ln>
          <a:effectLst>
            <a:outerShdw blurRad="371475" dist="257175" dir="5400000" algn="bl" rotWithShape="0">
              <a:schemeClr val="accent2">
                <a:alpha val="29000"/>
              </a:scheme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10" name="矩形 1"/>
          <p:cNvSpPr/>
          <p:nvPr/>
        </p:nvSpPr>
        <p:spPr>
          <a:xfrm flipH="1">
            <a:off x="515500" y="1206100"/>
            <a:ext cx="678400" cy="764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790" name="文本框 8"/>
          <p:cNvSpPr txBox="1"/>
          <p:nvPr/>
        </p:nvSpPr>
        <p:spPr>
          <a:xfrm>
            <a:off x="388620" y="788670"/>
            <a:ext cx="3407410" cy="366395"/>
          </a:xfrm>
          <a:prstGeom prst="rect">
            <a:avLst/>
          </a:prstGeom>
        </p:spPr>
        <p:txBody>
          <a:bodyPr vert="horz" wrap="square" lIns="121884" tIns="121884" rIns="121884" bIns="121884"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lvl="0" indent="0" algn="l" rtl="0">
              <a:spcBef>
                <a:spcPts val="0"/>
              </a:spcBef>
              <a:spcAft>
                <a:spcPts val="0"/>
              </a:spcAft>
              <a:buNone/>
            </a:pPr>
            <a:r>
              <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Front-end page design</a:t>
            </a:r>
            <a:endParaRPr lang="zh-CN" altLang="en-US" sz="18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27" name="文本框 7"/>
          <p:cNvSpPr txBox="1"/>
          <p:nvPr/>
        </p:nvSpPr>
        <p:spPr>
          <a:xfrm>
            <a:off x="343535" y="321945"/>
            <a:ext cx="3599180" cy="466725"/>
          </a:xfrm>
          <a:prstGeom prst="rect">
            <a:avLst/>
          </a:prstGeom>
        </p:spPr>
        <p:txBody>
          <a:bodyPr wrap="square" lIns="121884" tIns="121884" rIns="121884" bIns="121884"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l">
              <a:buNone/>
            </a:pP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前端页面</a:t>
            </a:r>
            <a:r>
              <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rPr>
              <a:t>设计</a:t>
            </a:r>
            <a:endParaRPr lang="zh-CN" altLang="en-US" sz="2400" dirty="0">
              <a:solidFill>
                <a:schemeClr val="bg1"/>
              </a:solidFill>
              <a:latin typeface="方正黑体_GBK" panose="03000509000000000000" charset="-122"/>
              <a:ea typeface="方正黑体_GBK" panose="03000509000000000000" charset="-122"/>
              <a:cs typeface="+mn-ea"/>
              <a:sym typeface="思源宋体" panose="02020900000000000000" pitchFamily="18" charset="-122"/>
            </a:endParaRPr>
          </a:p>
        </p:txBody>
      </p:sp>
      <p:sp>
        <p:nvSpPr>
          <p:cNvPr id="43032" name="文本框 2"/>
          <p:cNvSpPr txBox="1"/>
          <p:nvPr/>
        </p:nvSpPr>
        <p:spPr bwMode="auto">
          <a:xfrm>
            <a:off x="1819275" y="3993515"/>
            <a:ext cx="7993380" cy="2259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50800" tIns="50800" rIns="50800" bIns="50800">
            <a:noAutofit/>
          </a:bodyPr>
          <a:lstStyle/>
          <a:p>
            <a:pPr marL="0" indent="0" algn="ctr">
              <a:lnSpc>
                <a:spcPct val="140000"/>
              </a:lnSpc>
              <a:buNone/>
            </a:pP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通过PyQt5搭建一个</a:t>
            </a:r>
            <a:r>
              <a:rPr lang="en-US" altLang="zh-CN"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Mianwindow</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的</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主界面</a:t>
            </a:r>
            <a:endPar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endParaRPr>
          </a:p>
          <a:p>
            <a:pPr marL="0" indent="0" algn="ctr">
              <a:lnSpc>
                <a:spcPct val="140000"/>
              </a:lnSpc>
              <a:buNone/>
            </a:pP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在主界面添加</a:t>
            </a:r>
            <a:r>
              <a:rPr lang="en-US" altLang="zh-CN"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pushbutton</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a:t>
            </a:r>
            <a:r>
              <a:rPr lang="en-US" altLang="zh-CN"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groupBox</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等</a:t>
            </a:r>
            <a:r>
              <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rPr>
              <a:t>设置</a:t>
            </a:r>
            <a:endParaRPr lang="zh-CN" altLang="en-US" sz="1200" dirty="0">
              <a:solidFill>
                <a:schemeClr val="tx1"/>
              </a:solidFill>
              <a:latin typeface="方正黑体_GBK" panose="03000509000000000000" charset="-122"/>
              <a:ea typeface="方正黑体_GBK" panose="03000509000000000000" charset="-122"/>
              <a:cs typeface="方正黑体_GBK" panose="03000509000000000000" charset="-122"/>
              <a:sym typeface="Arial" panose="020B0604020202020204" pitchFamily="34" charset="0"/>
            </a:endParaRPr>
          </a:p>
        </p:txBody>
      </p:sp>
      <p:pic>
        <p:nvPicPr>
          <p:cNvPr id="4" name="图片 3"/>
          <p:cNvPicPr>
            <a:picLocks noChangeAspect="1"/>
          </p:cNvPicPr>
          <p:nvPr/>
        </p:nvPicPr>
        <p:blipFill>
          <a:blip r:embed="rId1"/>
          <a:stretch>
            <a:fillRect/>
          </a:stretch>
        </p:blipFill>
        <p:spPr>
          <a:xfrm>
            <a:off x="1819275" y="1851025"/>
            <a:ext cx="7993380" cy="1760220"/>
          </a:xfrm>
          <a:prstGeom prst="rect">
            <a:avLst/>
          </a:prstGeom>
        </p:spPr>
      </p:pic>
      <p:pic>
        <p:nvPicPr>
          <p:cNvPr id="5" name="图片 4"/>
          <p:cNvPicPr>
            <a:picLocks noChangeAspect="1"/>
          </p:cNvPicPr>
          <p:nvPr/>
        </p:nvPicPr>
        <p:blipFill>
          <a:blip r:embed="rId2"/>
          <a:stretch>
            <a:fillRect/>
          </a:stretch>
        </p:blipFill>
        <p:spPr>
          <a:xfrm>
            <a:off x="1123315" y="5148580"/>
            <a:ext cx="4610100" cy="617220"/>
          </a:xfrm>
          <a:prstGeom prst="rect">
            <a:avLst/>
          </a:prstGeom>
        </p:spPr>
      </p:pic>
      <p:pic>
        <p:nvPicPr>
          <p:cNvPr id="6" name="图片 5"/>
          <p:cNvPicPr>
            <a:picLocks noChangeAspect="1"/>
          </p:cNvPicPr>
          <p:nvPr/>
        </p:nvPicPr>
        <p:blipFill>
          <a:blip r:embed="rId3"/>
          <a:stretch>
            <a:fillRect/>
          </a:stretch>
        </p:blipFill>
        <p:spPr>
          <a:xfrm>
            <a:off x="6238240" y="5148580"/>
            <a:ext cx="4503420" cy="594360"/>
          </a:xfrm>
          <a:prstGeom prst="rect">
            <a:avLst/>
          </a:prstGeom>
        </p:spPr>
      </p:pic>
    </p:spTree>
    <p:custDataLst>
      <p:tags r:id="rId4"/>
    </p:custDataLst>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4&quot;,&quot;maxSize&quot;:{&quot;size1&quot;:20},&quot;minSize&quot;:{&quot;size1&quot;:11.2},&quot;normalSize&quot;:{&quot;size1&quot;:11.2},&quot;subLayout&quot;:[{&quot;id&quot;:&quot;2023-02-17T16:26:14&quot;,&quot;margin&quot;:{&quot;bottom&quot;:0.025999998673796654,&quot;left&quot;:1.2699999809265137,&quot;right&quot;:1.2699999809265137,&quot;top&quot;:0.4230000376701355},&quot;type&quot;:0},{&quot;id&quot;:&quot;2023-02-17T16:26:1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10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0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0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0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07.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108.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109.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111.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11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11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4&quot;,&quot;maxSize&quot;:{&quot;size1&quot;:20},&quot;minSize&quot;:{&quot;size1&quot;:11.2},&quot;normalSize&quot;:{&quot;size1&quot;:11.2},&quot;subLayout&quot;:[{&quot;id&quot;:&quot;2023-02-17T16:26:14&quot;,&quot;margin&quot;:{&quot;bottom&quot;:0.025999998673796654,&quot;left&quot;:1.2699999809265137,&quot;right&quot;:1.2699999809265137,&quot;top&quot;:0.4230000376701355},&quot;type&quot;:0},{&quot;id&quot;:&quot;2023-02-17T16:26:1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11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1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1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1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1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890_1*i*1"/>
  <p:tag name="KSO_WM_TEMPLATE_CATEGORY" val="diagram"/>
  <p:tag name="KSO_WM_TEMPLATE_INDEX" val="2021189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6fd5bc5f48ee4de29c3c6c2407a84390"/>
  <p:tag name="KSO_WM_CHIP_GROUPID" val="5ef16ca95bb2a422ac9a2b25"/>
  <p:tag name="KSO_WM_CHIP_XID" val="5ef16ca95bb2a422ac9a2b26"/>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1265"/>
  <p:tag name="KSO_WM_TEMPLATE_ASSEMBLE_XID" val="60656f0f4054ed1e2fb802b8"/>
  <p:tag name="KSO_WM_TEMPLATE_ASSEMBLE_GROUPID" val="60656f0f4054ed1e2fb802b8"/>
  <p:tag name="WM_BEAUTIFY_ZORDER_FLAG_TAG" val="3"/>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890_1*i*2"/>
  <p:tag name="KSO_WM_TEMPLATE_CATEGORY" val="diagram"/>
  <p:tag name="KSO_WM_TEMPLATE_INDEX" val="20211890"/>
  <p:tag name="KSO_WM_UNIT_LAYERLEVEL" val="1"/>
  <p:tag name="KSO_WM_TAG_VERSION" val="1.0"/>
  <p:tag name="KSO_WM_BEAUTIFY_FLAG" val="#wm#"/>
  <p:tag name="KSO_WM_UNIT_PLACING_PICTURE_MD4" val="7A5771E8F0C5F33BEFFFA9F7C1FFE1CB"/>
  <p:tag name="KSO_WM_UNIT_BLOCK" val="0"/>
  <p:tag name="KSO_WM_UNIT_SM_LIMIT_TYPE" val="2"/>
  <p:tag name="KSO_WM_UNIT_DEC_AREA_ID" val="2b0f70a30e6647e185dbffae2058be74"/>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ef16ca95bb2a422ac9a2b25"/>
  <p:tag name="KSO_WM_CHIP_XID" val="5ef16ca95bb2a422ac9a2b26"/>
  <p:tag name="KSO_WM_TEMPLATE_ASSEMBLE_XID" val="60656f0f4054ed1e2fb802b8"/>
  <p:tag name="KSO_WM_TEMPLATE_ASSEMBLE_GROUPID" val="60656f0f4054ed1e2fb802b8"/>
  <p:tag name="WM_BEAUTIFY_ZORDER_FLAG_TAG" val="4"/>
</p:tagLst>
</file>

<file path=ppt/tags/tag12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90_1*f*1"/>
  <p:tag name="KSO_WM_TEMPLATE_CATEGORY" val="diagram"/>
  <p:tag name="KSO_WM_TEMPLATE_INDEX" val="20211890"/>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c8a71681b09f466b86a846f1dd4477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f6756d09b80488ba66550c07358432c"/>
  <p:tag name="KSO_WM_UNIT_TEXT_FILL_FORE_SCHEMECOLOR_INDEX_BRIGHTNESS" val="0.25"/>
  <p:tag name="KSO_WM_UNIT_TEXT_FILL_FORE_SCHEMECOLOR_INDEX" val="13"/>
  <p:tag name="KSO_WM_UNIT_TEXT_FILL_TYPE" val="1"/>
  <p:tag name="KSO_WM_TEMPLATE_ASSEMBLE_XID" val="60656f0f4054ed1e2fb802b8"/>
  <p:tag name="KSO_WM_TEMPLATE_ASSEMBLE_GROUPID" val="60656f0f4054ed1e2fb802b8"/>
  <p:tag name="WM_BEAUTIFY_ZORDER_FLAG_TAG" val="6"/>
</p:tagLst>
</file>

<file path=ppt/tags/tag12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4&quot;,&quot;maxSize&quot;:{&quot;size1&quot;:20},&quot;minSize&quot;:{&quot;size1&quot;:11.2},&quot;normalSize&quot;:{&quot;size1&quot;:11.2},&quot;subLayout&quot;:[{&quot;id&quot;:&quot;2023-02-17T16:26:14&quot;,&quot;margin&quot;:{&quot;bottom&quot;:0.025999998673796654,&quot;left&quot;:1.2699999809265137,&quot;right&quot;:1.2699999809265137,&quot;top&quot;:0.4230000376701355},&quot;type&quot;:0},{&quot;id&quot;:&quot;2023-02-17T16:26:1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12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2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2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2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2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131.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132.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133.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134.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13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13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4&quot;,&quot;maxSize&quot;:{&quot;size1&quot;:20},&quot;minSize&quot;:{&quot;size1&quot;:11.2},&quot;normalSize&quot;:{&quot;size1&quot;:11.2},&quot;subLayout&quot;:[{&quot;id&quot;:&quot;2023-02-17T16:26:14&quot;,&quot;margin&quot;:{&quot;bottom&quot;:0.025999998673796654,&quot;left&quot;:1.2699999809265137,&quot;right&quot;:1.2699999809265137,&quot;top&quot;:0.4230000376701355},&quot;type&quot;:0},{&quot;id&quot;:&quot;2023-02-17T16:26:1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1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3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43.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2561_1*i*1"/>
  <p:tag name="KSO_WM_TEMPLATE_CATEGORY" val="diagram"/>
  <p:tag name="KSO_WM_TEMPLATE_INDEX" val="20212561"/>
  <p:tag name="KSO_WM_UNIT_LAYERLEVEL" val="1"/>
  <p:tag name="KSO_WM_TAG_VERSION" val="1.0"/>
  <p:tag name="KSO_WM_BEAUTIFY_FLAG" val="#wm#"/>
  <p:tag name="KSO_WM_UNIT_DEC_AREA_ID" val="098c4dd5de28487f84b8f955beb1b41b"/>
  <p:tag name="KSO_WM_UNIT_DECORATE_INFO" val="{&quot;DecorateInfoH&quot;:{&quot;IsAbs&quot;:false},&quot;DecorateInfoW&quot;:{&quot;IsAbs&quot;:false},&quot;DecorateInfoX&quot;:{&quot;IsAbs&quot;:true,&quot;Pos&quot;:1},&quot;DecorateInfoY&quot;:{&quot;IsAbs&quot;:true,&quot;Pos&quot;:1},&quot;ReferentInfo&quot;:{&quot;Id&quot;:&quot;51a40de90eed4b8885a2d7a040512b3f&quot;,&quot;X&quot;:{&quot;Pos&quot;:1},&quot;Y&quot;:{&quot;Pos&quot;:1}},&quot;whChangeMode&quot;:1}"/>
  <p:tag name="KSO_WM_CHIP_GROUPID" val="5eda13105860357932c55e1f"/>
  <p:tag name="KSO_WM_CHIP_XID" val="5ed1cf097ab0972fba70b1e8"/>
  <p:tag name="KSO_WM_TEMPLATE_ASSEMBLE_XID" val="60656f514054ed1e2fb807b8"/>
  <p:tag name="KSO_WM_TEMPLATE_ASSEMBLE_GROUPID" val="60656f514054ed1e2fb807b8"/>
  <p:tag name="WM_BEAUTIFY_ZORDER_FLAG_TAG" val="4"/>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561_1*i*2"/>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40"/>
  <p:tag name="KSO_WM_TEMPLATE_ASSEMBLE_XID" val="60656f514054ed1e2fb807b8"/>
  <p:tag name="KSO_WM_TEMPLATE_ASSEMBLE_GROUPID" val="60656f514054ed1e2fb807b8"/>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561_1*i*3"/>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561_1*i*4"/>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14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61_1*f*1"/>
  <p:tag name="KSO_WM_TEMPLATE_CATEGORY" val="diagram"/>
  <p:tag name="KSO_WM_TEMPLATE_INDEX" val="20212561"/>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b9c175a8ddcd477e804335d4fb903c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c8db3030bba46c0af0a67d84090b5d9"/>
  <p:tag name="KSO_WM_UNIT_TEXT_FILL_FORE_SCHEMECOLOR_INDEX_BRIGHTNESS" val="0.25"/>
  <p:tag name="KSO_WM_UNIT_TEXT_FILL_FORE_SCHEMECOLOR_INDEX" val="13"/>
  <p:tag name="KSO_WM_UNIT_TEXT_FILL_TYPE" val="1"/>
  <p:tag name="KSO_WM_TEMPLATE_ASSEMBLE_XID" val="60656f514054ed1e2fb807b8"/>
  <p:tag name="KSO_WM_TEMPLATE_ASSEMBLE_GROUPID" val="60656f514054ed1e2fb807b8"/>
  <p:tag name="WM_BEAUTIFY_ZORDER_FLAG_TAG" val="5"/>
</p:tagLst>
</file>

<file path=ppt/tags/tag148.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31.1},&quot;minSize&quot;:{&quot;size1&quot;:17.8},&quot;normalSize&quot;:{&quot;size1&quot;:17.8},&quot;subLayout&quot;:[{&quot;id&quot;:&quot;2023-02-17T16:26:15&quot;,&quot;maxSize&quot;:{&quot;size1&quot;:100},&quot;minSize&quot;:{&quot;size1&quot;:61.7},&quot;normalSize&quot;:{&quot;size1&quot;:61.7},&quot;subLayout&quot;:[{&quot;id&quot;:&quot;2023-02-17T16:26:15&quot;,&quot;margin&quot;:{&quot;bottom&quot;:0,&quot;left&quot;:1.2699999809265137,&quot;right&quot;:1.2699999809265137,&quot;top&quot;:0.4230000376701355},&quot;type&quot;:0},{&quot;id&quot;:&quot;2023-02-17T16:26:15&quot;,&quot;margin&quot;:{&quot;bottom&quot;:0.025999998673796654,&quot;left&quot;:1.2699999809265137,&quot;right&quot;:1.2699999809265137,&quot;top&quot;:0.025999998673796654},&quot;type&quot;:0}],&quot;type&quot;:0},{&quot;id&quot;:&quot;2023-02-17T16:26:15&quot;,&quot;margin&quot;:{&quot;bottom&quot;:0.847000002861023,&quot;left&quot;:1.2699999809265137,&quot;right&quot;:1.2699999809265137,&quot;top&quot;:1.2699999809265137},&quot;type&quot;:0}],&quot;type&quot;:0}"/>
  <p:tag name="KSO_WM_SLIDE_BACKGROUND_TYPE" val="general"/>
  <p:tag name="KSO_WM_SLIDE_BK_DARK_LIGHT" val="2"/>
</p:tagLst>
</file>

<file path=ppt/tags/tag14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55.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2561_1*i*1"/>
  <p:tag name="KSO_WM_TEMPLATE_CATEGORY" val="diagram"/>
  <p:tag name="KSO_WM_TEMPLATE_INDEX" val="20212561"/>
  <p:tag name="KSO_WM_UNIT_LAYERLEVEL" val="1"/>
  <p:tag name="KSO_WM_TAG_VERSION" val="1.0"/>
  <p:tag name="KSO_WM_BEAUTIFY_FLAG" val="#wm#"/>
  <p:tag name="KSO_WM_UNIT_DEC_AREA_ID" val="098c4dd5de28487f84b8f955beb1b41b"/>
  <p:tag name="KSO_WM_UNIT_DECORATE_INFO" val="{&quot;DecorateInfoH&quot;:{&quot;IsAbs&quot;:false},&quot;DecorateInfoW&quot;:{&quot;IsAbs&quot;:false},&quot;DecorateInfoX&quot;:{&quot;IsAbs&quot;:true,&quot;Pos&quot;:1},&quot;DecorateInfoY&quot;:{&quot;IsAbs&quot;:true,&quot;Pos&quot;:1},&quot;ReferentInfo&quot;:{&quot;Id&quot;:&quot;51a40de90eed4b8885a2d7a040512b3f&quot;,&quot;X&quot;:{&quot;Pos&quot;:1},&quot;Y&quot;:{&quot;Pos&quot;:1}},&quot;whChangeMode&quot;:1}"/>
  <p:tag name="KSO_WM_CHIP_GROUPID" val="5eda13105860357932c55e1f"/>
  <p:tag name="KSO_WM_CHIP_XID" val="5ed1cf097ab0972fba70b1e8"/>
  <p:tag name="KSO_WM_TEMPLATE_ASSEMBLE_XID" val="60656f514054ed1e2fb807b8"/>
  <p:tag name="KSO_WM_TEMPLATE_ASSEMBLE_GROUPID" val="60656f514054ed1e2fb807b8"/>
  <p:tag name="WM_BEAUTIFY_ZORDER_FLAG_TAG" val="4"/>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561_1*i*2"/>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40"/>
  <p:tag name="KSO_WM_TEMPLATE_ASSEMBLE_XID" val="60656f514054ed1e2fb807b8"/>
  <p:tag name="KSO_WM_TEMPLATE_ASSEMBLE_GROUPID" val="60656f514054ed1e2fb807b8"/>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561_1*i*3"/>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561_1*i*4"/>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15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61_1*f*1"/>
  <p:tag name="KSO_WM_TEMPLATE_CATEGORY" val="diagram"/>
  <p:tag name="KSO_WM_TEMPLATE_INDEX" val="20212561"/>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b9c175a8ddcd477e804335d4fb903c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c8db3030bba46c0af0a67d84090b5d9"/>
  <p:tag name="KSO_WM_UNIT_TEXT_FILL_FORE_SCHEMECOLOR_INDEX_BRIGHTNESS" val="0.25"/>
  <p:tag name="KSO_WM_UNIT_TEXT_FILL_FORE_SCHEMECOLOR_INDEX" val="13"/>
  <p:tag name="KSO_WM_UNIT_TEXT_FILL_TYPE" val="1"/>
  <p:tag name="KSO_WM_TEMPLATE_ASSEMBLE_XID" val="60656f514054ed1e2fb807b8"/>
  <p:tag name="KSO_WM_TEMPLATE_ASSEMBLE_GROUPID" val="60656f514054ed1e2fb807b8"/>
  <p:tag name="WM_BEAUTIFY_ZORDER_FLAG_TAG" val="5"/>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31.1},&quot;minSize&quot;:{&quot;size1&quot;:17.8},&quot;normalSize&quot;:{&quot;size1&quot;:17.8},&quot;subLayout&quot;:[{&quot;id&quot;:&quot;2023-02-17T16:26:15&quot;,&quot;maxSize&quot;:{&quot;size1&quot;:100},&quot;minSize&quot;:{&quot;size1&quot;:61.7},&quot;normalSize&quot;:{&quot;size1&quot;:61.7},&quot;subLayout&quot;:[{&quot;id&quot;:&quot;2023-02-17T16:26:15&quot;,&quot;margin&quot;:{&quot;bottom&quot;:0,&quot;left&quot;:1.2699999809265137,&quot;right&quot;:1.2699999809265137,&quot;top&quot;:0.4230000376701355},&quot;type&quot;:0},{&quot;id&quot;:&quot;2023-02-17T16:26:15&quot;,&quot;margin&quot;:{&quot;bottom&quot;:0.025999998673796654,&quot;left&quot;:1.2699999809265137,&quot;right&quot;:1.2699999809265137,&quot;top&quot;:0.025999998673796654},&quot;type&quot;:0}],&quot;type&quot;:0},{&quot;id&quot;:&quot;2023-02-17T16:26:15&quot;,&quot;margin&quot;:{&quot;bottom&quot;:0.847000002861023,&quot;left&quot;:1.2699999809265137,&quot;right&quot;:1.2699999809265137,&quot;top&quot;:1.2699999809265137},&quot;type&quot;:0}],&quot;type&quot;:0}"/>
  <p:tag name="KSO_WM_SLIDE_BACKGROUND_TYPE" val="general"/>
  <p:tag name="KSO_WM_SLIDE_BK_DARK_LIGHT" val="2"/>
</p:tagLst>
</file>

<file path=ppt/tags/tag1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0"/>
  <p:tag name="KSO_WM_UNIT_DEC_AREA_ID" val="d9af724aacd940ba88587c69c6737586"/>
  <p:tag name="KSO_WM_UNIT_DECORATE_INFO" val="{&quot;ReferentInfo&quot;:{&quot;Id&quot;:&quot;22f7d0e2fc6540148a36099908562f0b;590ceab586f14f20999948c865f9646b&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67.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2561_1*i*1"/>
  <p:tag name="KSO_WM_TEMPLATE_CATEGORY" val="diagram"/>
  <p:tag name="KSO_WM_TEMPLATE_INDEX" val="20212561"/>
  <p:tag name="KSO_WM_UNIT_LAYERLEVEL" val="1"/>
  <p:tag name="KSO_WM_TAG_VERSION" val="1.0"/>
  <p:tag name="KSO_WM_BEAUTIFY_FLAG" val="#wm#"/>
  <p:tag name="KSO_WM_UNIT_DEC_AREA_ID" val="098c4dd5de28487f84b8f955beb1b41b"/>
  <p:tag name="KSO_WM_UNIT_DECORATE_INFO" val="{&quot;DecorateInfoH&quot;:{&quot;IsAbs&quot;:false},&quot;DecorateInfoW&quot;:{&quot;IsAbs&quot;:false},&quot;DecorateInfoX&quot;:{&quot;IsAbs&quot;:true,&quot;Pos&quot;:1},&quot;DecorateInfoY&quot;:{&quot;IsAbs&quot;:true,&quot;Pos&quot;:1},&quot;ReferentInfo&quot;:{&quot;Id&quot;:&quot;51a40de90eed4b8885a2d7a040512b3f&quot;,&quot;X&quot;:{&quot;Pos&quot;:1},&quot;Y&quot;:{&quot;Pos&quot;:1}},&quot;whChangeMode&quot;:1}"/>
  <p:tag name="KSO_WM_CHIP_GROUPID" val="5eda13105860357932c55e1f"/>
  <p:tag name="KSO_WM_CHIP_XID" val="5ed1cf097ab0972fba70b1e8"/>
  <p:tag name="KSO_WM_TEMPLATE_ASSEMBLE_XID" val="60656f514054ed1e2fb807b8"/>
  <p:tag name="KSO_WM_TEMPLATE_ASSEMBLE_GROUPID" val="60656f514054ed1e2fb807b8"/>
  <p:tag name="WM_BEAUTIFY_ZORDER_FLAG_TAG" val="4"/>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561_1*i*2"/>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40"/>
  <p:tag name="KSO_WM_TEMPLATE_ASSEMBLE_XID" val="60656f514054ed1e2fb807b8"/>
  <p:tag name="KSO_WM_TEMPLATE_ASSEMBLE_GROUPID" val="60656f514054ed1e2fb807b8"/>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561_1*i*3"/>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561_1*i*4"/>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17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61_1*f*1"/>
  <p:tag name="KSO_WM_TEMPLATE_CATEGORY" val="diagram"/>
  <p:tag name="KSO_WM_TEMPLATE_INDEX" val="20212561"/>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b9c175a8ddcd477e804335d4fb903c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c8db3030bba46c0af0a67d84090b5d9"/>
  <p:tag name="KSO_WM_UNIT_TEXT_FILL_FORE_SCHEMECOLOR_INDEX_BRIGHTNESS" val="0.25"/>
  <p:tag name="KSO_WM_UNIT_TEXT_FILL_FORE_SCHEMECOLOR_INDEX" val="13"/>
  <p:tag name="KSO_WM_UNIT_TEXT_FILL_TYPE" val="1"/>
  <p:tag name="KSO_WM_TEMPLATE_ASSEMBLE_XID" val="60656f514054ed1e2fb807b8"/>
  <p:tag name="KSO_WM_TEMPLATE_ASSEMBLE_GROUPID" val="60656f514054ed1e2fb807b8"/>
  <p:tag name="WM_BEAUTIFY_ZORDER_FLAG_TAG" val="5"/>
</p:tagLst>
</file>

<file path=ppt/tags/tag172.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31.1},&quot;minSize&quot;:{&quot;size1&quot;:17.8},&quot;normalSize&quot;:{&quot;size1&quot;:17.8},&quot;subLayout&quot;:[{&quot;id&quot;:&quot;2023-02-17T16:26:15&quot;,&quot;maxSize&quot;:{&quot;size1&quot;:100},&quot;minSize&quot;:{&quot;size1&quot;:61.7},&quot;normalSize&quot;:{&quot;size1&quot;:61.7},&quot;subLayout&quot;:[{&quot;id&quot;:&quot;2023-02-17T16:26:15&quot;,&quot;margin&quot;:{&quot;bottom&quot;:0,&quot;left&quot;:1.2699999809265137,&quot;right&quot;:1.2699999809265137,&quot;top&quot;:0.4230000376701355},&quot;type&quot;:0},{&quot;id&quot;:&quot;2023-02-17T16:26:15&quot;,&quot;margin&quot;:{&quot;bottom&quot;:0.025999998673796654,&quot;left&quot;:1.2699999809265137,&quot;right&quot;:1.2699999809265137,&quot;top&quot;:0.025999998673796654},&quot;type&quot;:0}],&quot;type&quot;:0},{&quot;id&quot;:&quot;2023-02-17T16:26:15&quot;,&quot;margin&quot;:{&quot;bottom&quot;:0.847000002861023,&quot;left&quot;:1.2699999809265137,&quot;right&quot;:1.2699999809265137,&quot;top&quot;:1.2699999809265137},&quot;type&quot;:0}],&quot;type&quot;:0}"/>
  <p:tag name="KSO_WM_SLIDE_BACKGROUND_TYPE" val="general"/>
  <p:tag name="KSO_WM_SLIDE_BK_DARK_LIGHT" val="2"/>
</p:tagLst>
</file>

<file path=ppt/tags/tag17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7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7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79.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181.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182.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183.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1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18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20},&quot;minSize&quot;:{&quot;size1&quot;:11.2},&quot;normalSize&quot;:{&quot;size1&quot;:11.2},&quot;subLayout&quot;:[{&quot;id&quot;:&quot;2023-02-17T16:26:15&quot;,&quot;margin&quot;:{&quot;bottom&quot;:0.025999998673796654,&quot;left&quot;:1.2699999809265137,&quot;right&quot;:1.2699999809265137,&quot;top&quot;:0.4230000376701355},&quot;type&quot;:0},{&quot;id&quot;:&quot;2023-02-17T16:26:1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1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1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9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92.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193.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194.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195.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196.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19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19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20},&quot;minSize&quot;:{&quot;size1&quot;:11.2},&quot;normalSize&quot;:{&quot;size1&quot;:11.2},&quot;subLayout&quot;:[{&quot;id&quot;:&quot;2023-02-17T16:26:15&quot;,&quot;margin&quot;:{&quot;bottom&quot;:0.025999998673796654,&quot;left&quot;:1.2699999809265137,&quot;right&quot;:1.2699999809265137,&quot;top&quot;:0.4230000376701355},&quot;type&quot;:0},{&quot;id&quot;:&quot;2023-02-17T16:26:1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1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0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0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0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0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8_1*f*1"/>
  <p:tag name="KSO_WM_TEMPLATE_CATEGORY" val="diagram"/>
  <p:tag name="KSO_WM_TEMPLATE_INDEX" val="20212218"/>
  <p:tag name="KSO_WM_UNIT_LAYERLEVEL" val="1"/>
  <p:tag name="KSO_WM_TAG_VERSION" val="1.0"/>
  <p:tag name="KSO_WM_BEAUTIFY_FLAG" val="#wm#"/>
  <p:tag name="KSO_WM_UNIT_DEFAULT_FONT" val="14;20;2"/>
  <p:tag name="KSO_WM_UNIT_BLOCK" val="0"/>
  <p:tag name="KSO_WM_UNIT_VALUE" val="448"/>
  <p:tag name="KSO_WM_UNIT_SHOW_EDIT_AREA_INDICATION" val="1"/>
  <p:tag name="KSO_WM_CHIP_GROUPID" val="5e6b05596848fb12bee65ac8"/>
  <p:tag name="KSO_WM_CHIP_XID" val="5e6b05596848fb12bee65aca"/>
  <p:tag name="KSO_WM_UNIT_DEC_AREA_ID" val="710aa835a84943c5bff75efac247b8d1"/>
  <p:tag name="KSO_WM_CHIP_FILLAREA_FILL_RULE" val="{&quot;fill_align&quot;:&quot;lt&quot;,&quot;fill_mode&quot;:&quot;full&quot;,&quot;sacle_strategy&quot;:&quot;smart&quot;}"/>
  <p:tag name="KSO_WM_ASSEMBLE_CHIP_INDEX" val="fcde135a8b5e4364b060a21abf2c88fa"/>
  <p:tag name="KSO_WM_UNIT_TEXT_FILL_FORE_SCHEMECOLOR_INDEX_BRIGHTNESS" val="0.25"/>
  <p:tag name="KSO_WM_UNIT_TEXT_FILL_FORE_SCHEMECOLOR_INDEX" val="13"/>
  <p:tag name="KSO_WM_UNIT_TEXT_FILL_TYPE" val="1"/>
  <p:tag name="KSO_WM_TEMPLATE_ASSEMBLE_XID" val="60656f2e4054ed1e2fb80509"/>
  <p:tag name="KSO_WM_TEMPLATE_ASSEMBLE_GROUPID" val="60656f2e4054ed1e2fb80509"/>
  <p:tag name="WM_BEAUTIFY_ZORDER_FLAG_TAG" val="4"/>
</p:tagLst>
</file>

<file path=ppt/tags/tag206.xml><?xml version="1.0" encoding="utf-8"?>
<p:tagLst xmlns:p="http://schemas.openxmlformats.org/presentationml/2006/main">
  <p:tag name="KSO_WM_UNIT_VALUE" val="550*550"/>
  <p:tag name="KSO_WM_UNIT_HIGHLIGHT" val="0"/>
  <p:tag name="KSO_WM_UNIT_COMPATIBLE" val="0"/>
  <p:tag name="KSO_WM_UNIT_DIAGRAM_ISNUMVISUAL" val="0"/>
  <p:tag name="KSO_WM_UNIT_DIAGRAM_ISREFERUNIT" val="0"/>
  <p:tag name="KSO_WM_UNIT_TYPE" val="d"/>
  <p:tag name="KSO_WM_UNIT_INDEX" val="1"/>
  <p:tag name="KSO_WM_UNIT_ID" val="diagram20212218_1*d*1"/>
  <p:tag name="KSO_WM_TEMPLATE_CATEGORY" val="diagram"/>
  <p:tag name="KSO_WM_TEMPLATE_INDEX" val="20212218"/>
  <p:tag name="KSO_WM_UNIT_LAYERLEVEL" val="1"/>
  <p:tag name="KSO_WM_TAG_VERSION" val="1.0"/>
  <p:tag name="KSO_WM_BEAUTIFY_FLAG" val="#wm#"/>
  <p:tag name="KSO_WM_CHIP_GROUPID" val="5e7310da9a230a26b9e88a19"/>
  <p:tag name="KSO_WM_CHIP_XID" val="5e7310da9a230a26b9e88a1a"/>
  <p:tag name="KSO_WM_UNIT_DEC_AREA_ID" val="2b32f073a63e44ec98017386be452294"/>
  <p:tag name="KSO_WM_CHIP_FILLAREA_FILL_RULE" val="{&quot;fill_align&quot;:&quot;rt&quot;,&quot;fill_mode&quot;:&quot;full&quot;,&quot;sacle_strategy&quot;:&quot;smart&quot;}"/>
  <p:tag name="KSO_WM_ASSEMBLE_CHIP_INDEX" val="a89941cca8b846368910b506219f0467"/>
  <p:tag name="KSO_WM_UNIT_PLACING_PICTURE" val="a89941cca8b846368910b506219f0467"/>
  <p:tag name="KSO_WM_TEMPLATE_ASSEMBLE_XID" val="60656f2e4054ed1e2fb80509"/>
  <p:tag name="KSO_WM_TEMPLATE_ASSEMBLE_GROUPID" val="60656f2e4054ed1e2fb80509"/>
  <p:tag name="WM_BEAUTIFY_ZORDER_FLAG_TAG" val="5"/>
</p:tagLst>
</file>

<file path=ppt/tags/tag20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20},&quot;minSize&quot;:{&quot;size1&quot;:11.2},&quot;normalSize&quot;:{&quot;size1&quot;:11.2},&quot;subLayout&quot;:[{&quot;id&quot;:&quot;2023-02-17T16:26:15&quot;,&quot;margin&quot;:{&quot;bottom&quot;:0.025999998673796654,&quot;left&quot;:1.2699999809265137,&quot;right&quot;:1.2699999809265137,&quot;top&quot;:0.4230000376701355},&quot;type&quot;:0},{&quot;id&quot;:&quot;2023-02-17T16:26:1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1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14.xml><?xml version="1.0" encoding="utf-8"?>
<p:tagLst xmlns:p="http://schemas.openxmlformats.org/presentationml/2006/main">
  <p:tag name="KSO_WM_UNIT_VALUE" val="1311*2030"/>
  <p:tag name="KSO_WM_UNIT_HIGHLIGHT" val="0"/>
  <p:tag name="KSO_WM_UNIT_COMPATIBLE"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BEAUTIFY_FLAG" val="#wm#"/>
  <p:tag name="KSO_WM_CHIP_GROUPID" val="5e7310da9a230a26b9e88a19"/>
  <p:tag name="KSO_WM_CHIP_XID" val="5e7310da9a230a26b9e88a1a"/>
  <p:tag name="KSO_WM_UNIT_DEC_AREA_ID" val="c3eea203adf34548b8bed58731eff79a"/>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UNIT_SUPPORT_UNIT_TYPE" val="[&quot;d&quot;,&quot;α&quot;,&quot;β&quot;,&quot;θ&quot;]"/>
  <p:tag name="KSO_WM_TEMPLATE_ASSEMBLE_XID" val="60656f2e4054ed1e2fb80507"/>
  <p:tag name="KSO_WM_TEMPLATE_ASSEMBLE_GROUPID" val="60656f2e4054ed1e2fb80507"/>
  <p:tag name="WM_BEAUTIFY_ZORDER_FLAG_TAG" val="4"/>
  <p:tag name="KSO_WM_UNIT_PLACING_PICTURE_INFO" val="{&quot;code&quot;:&quot;&quot;,&quot;full_picture&quot;:false,&quot;scheme&quot;:&quot;&quot;,&quot;spacing&quot;:5}"/>
  <p:tag name="KSO_WM_UNIT_PLACING_PICTURE_COLLAGE_VIEWPORT" val="{&quot;height&quot;:3930.2424141561664,&quot;width&quot;:3844.6645669291324}"/>
</p:tagLst>
</file>

<file path=ppt/tags/tag215.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 name="WM_BEAUTIFY_ZORDER_FLAG_TAG" val="5"/>
</p:tagLst>
</file>

<file path=ppt/tags/tag21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20},&quot;minSize&quot;:{&quot;size1&quot;:11.2},&quot;normalSize&quot;:{&quot;size1&quot;:11.2},&quot;subLayout&quot;:[{&quot;id&quot;:&quot;2023-02-17T16:26:15&quot;,&quot;margin&quot;:{&quot;bottom&quot;:0.025999998673796654,&quot;left&quot;:1.2699999809265137,&quot;right&quot;:1.2699999809265137,&quot;top&quot;:0.4230000376701355},&quot;type&quot;:0},{&quot;id&quot;:&quot;2023-02-17T16:26:1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1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2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2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24.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 name="WM_BEAUTIFY_ZORDER_FLAG_TAG" val="5"/>
</p:tagLst>
</file>

<file path=ppt/tags/tag22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20},&quot;minSize&quot;:{&quot;size1&quot;:11.2},&quot;normalSize&quot;:{&quot;size1&quot;:11.2},&quot;subLayout&quot;:[{&quot;id&quot;:&quot;2023-02-17T16:26:15&quot;,&quot;margin&quot;:{&quot;bottom&quot;:0.025999998673796654,&quot;left&quot;:1.2699999809265137,&quot;right&quot;:1.2699999809265137,&quot;top&quot;:0.4230000376701355},&quot;type&quot;:0},{&quot;id&quot;:&quot;2023-02-17T16:26:1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2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2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2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2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3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32.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 name="WM_BEAUTIFY_ZORDER_FLAG_TAG" val="5"/>
</p:tagLst>
</file>

<file path=ppt/tags/tag23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20},&quot;minSize&quot;:{&quot;size1&quot;:11.2},&quot;normalSize&quot;:{&quot;size1&quot;:11.2},&quot;subLayout&quot;:[{&quot;id&quot;:&quot;2023-02-17T16:26:15&quot;,&quot;margin&quot;:{&quot;bottom&quot;:0.025999998673796654,&quot;left&quot;:1.2699999809265137,&quot;right&quot;:1.2699999809265137,&quot;top&quot;:0.4230000376701355},&quot;type&quot;:0},{&quot;id&quot;:&quot;2023-02-17T16:26:1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3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3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3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3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 name="WM_BEAUTIFY_ZORDER_FLAG_TAG" val="5"/>
</p:tagLst>
</file>

<file path=ppt/tags/tag24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20},&quot;minSize&quot;:{&quot;size1&quot;:11.2},&quot;normalSize&quot;:{&quot;size1&quot;:11.2},&quot;subLayout&quot;:[{&quot;id&quot;:&quot;2023-02-17T16:26:15&quot;,&quot;margin&quot;:{&quot;bottom&quot;:0.025999998673796654,&quot;left&quot;:1.2699999809265137,&quot;right&quot;:1.2699999809265137,&quot;top&quot;:0.4230000376701355},&quot;type&quot;:0},{&quot;id&quot;:&quot;2023-02-17T16:26:1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4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4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4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4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48.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 name="WM_BEAUTIFY_ZORDER_FLAG_TAG" val="5"/>
</p:tagLst>
</file>

<file path=ppt/tags/tag24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20},&quot;minSize&quot;:{&quot;size1&quot;:11.2},&quot;normalSize&quot;:{&quot;size1&quot;:11.2},&quot;subLayout&quot;:[{&quot;id&quot;:&quot;2023-02-17T16:26:15&quot;,&quot;margin&quot;:{&quot;bottom&quot;:0.025999998673796654,&quot;left&quot;:1.2699999809265137,&quot;right&quot;:1.2699999809265137,&quot;top&quot;:0.4230000376701355},&quot;type&quot;:0},{&quot;id&quot;:&quot;2023-02-17T16:26:1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5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56.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 name="WM_BEAUTIFY_ZORDER_FLAG_TAG" val="5"/>
</p:tagLst>
</file>

<file path=ppt/tags/tag25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5&quot;,&quot;maxSize&quot;:{&quot;size1&quot;:20},&quot;minSize&quot;:{&quot;size1&quot;:11.2},&quot;normalSize&quot;:{&quot;size1&quot;:11.2},&quot;subLayout&quot;:[{&quot;id&quot;:&quot;2023-02-17T16:26:15&quot;,&quot;margin&quot;:{&quot;bottom&quot;:0.025999998673796654,&quot;left&quot;:1.2699999809265137,&quot;right&quot;:1.2699999809265137,&quot;top&quot;:0.4230000376701355},&quot;type&quot;:0},{&quot;id&quot;:&quot;2023-02-17T16:26:1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25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6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3*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3"/>
  <p:tag name="KSO_WM_UNIT_DEC_AREA_ID" val="8a3794c4b6e349188cfeedf5b6c3c579"/>
  <p:tag name="KSO_WM_UNIT_DECORATE_INFO" val="{&quot;ReferentInfo&quot;:{&quot;Id&quot;:&quot;d1a394a27fb4426d839dac8d39cf9a61&quot;,&quot;X&quot;:{&quot;Pos&quot;:1},&quot;Y&quot;:{&quot;Pos&quot;:0}},&quot;DecorateInfoX&quot;:{&quot;Pos&quot;:1,&quot;IsAbs&quot;:true},&quot;DecorateInfoY&quot;:{&quot;Pos&quot;:1,&quot;IsAbs&quot;:true},&quot;DecorateInfoW&quot;:{&quot;IsAbs&quot;:fals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63.xml><?xml version="1.0" encoding="utf-8"?>
<p:tagLst xmlns:p="http://schemas.openxmlformats.org/presentationml/2006/main">
  <p:tag name="KSO_WM_UNIT_BLOCK" val="0"/>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e5d4a7e8649840e59edc9da1412c095c"/>
  <p:tag name="KSO_WM_UNIT_HIGHLIGHT" val="0"/>
  <p:tag name="KSO_WM_UNIT_COMPATIBLE" val="0"/>
  <p:tag name="KSO_WM_UNIT_DIAGRAM_ISNUMVISUAL" val="0"/>
  <p:tag name="KSO_WM_UNIT_DIAGRAM_ISREFERUNIT" val="0"/>
  <p:tag name="KSO_WM_UNIT_TYPE" val="i"/>
  <p:tag name="KSO_WM_UNIT_INDEX" val="1"/>
  <p:tag name="KSO_WM_UNIT_ID" val="diagram20208730_1*i*1"/>
  <p:tag name="KSO_WM_TEMPLATE_CATEGORY" val="diagram"/>
  <p:tag name="KSO_WM_TEMPLATE_INDEX" val="20208730"/>
  <p:tag name="KSO_WM_UNIT_LAYERLEVEL" val="1"/>
  <p:tag name="KSO_WM_TAG_VERSION" val="1.0"/>
  <p:tag name="KSO_WM_BEAUTIFY_FLAG" val="#wm#"/>
  <p:tag name="KSO_WM_CHIP_GROUPID" val="5ef165425bb2a422ac9a2a19"/>
  <p:tag name="KSO_WM_CHIP_XID" val="5ef165425bb2a422ac9a2a1a"/>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VALUE" val="288"/>
  <p:tag name="KSO_WM_TEMPLATE_ASSEMBLE_XID" val="6130c4e0c26b0a66a1c57d09"/>
  <p:tag name="KSO_WM_TEMPLATE_ASSEMBLE_GROUPID" val="6130c4e0c26b0a66a1c57d09"/>
  <p:tag name="WM_BEAUTIFY_ZORDER_FLAG_TAG" val="2"/>
</p:tagLst>
</file>

<file path=ppt/tags/tag264.xml><?xml version="1.0" encoding="utf-8"?>
<p:tagLst xmlns:p="http://schemas.openxmlformats.org/presentationml/2006/main">
  <p:tag name="KSO_WM_UNIT_VALUE" val="1650*1015"/>
  <p:tag name="KSO_WM_UNIT_HIGHLIGHT" val="0"/>
  <p:tag name="KSO_WM_UNIT_COMPATIBLE" val="0"/>
  <p:tag name="KSO_WM_UNIT_DIAGRAM_ISNUMVISUAL" val="0"/>
  <p:tag name="KSO_WM_UNIT_DIAGRAM_ISREFERUNIT" val="0"/>
  <p:tag name="KSO_WM_UNIT_TYPE" val="d"/>
  <p:tag name="KSO_WM_UNIT_INDEX" val="1"/>
  <p:tag name="KSO_WM_UNIT_ID" val="diagram20208730_1*d*1"/>
  <p:tag name="KSO_WM_TEMPLATE_CATEGORY" val="diagram"/>
  <p:tag name="KSO_WM_TEMPLATE_INDEX" val="20208730"/>
  <p:tag name="KSO_WM_UNIT_LAYERLEVEL" val="1"/>
  <p:tag name="KSO_WM_TAG_VERSION" val="1.0"/>
  <p:tag name="KSO_WM_BEAUTIFY_FLAG" val="#wm#"/>
  <p:tag name="KSO_WM_CHIP_GROUPID" val="5e7310da9a230a26b9e88a19"/>
  <p:tag name="KSO_WM_CHIP_XID" val="5e7310da9a230a26b9e88a1a"/>
  <p:tag name="KSO_WM_UNIT_DEC_AREA_ID" val="8c44b959ecda4c83bc50636f4a92e87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e187bc8e8f4683904bf460b07189d2"/>
  <p:tag name="KSO_WM_UNIT_PLACING_PICTURE" val="ffe187bc8e8f4683904bf460b07189d2"/>
  <p:tag name="KSO_WM_TEMPLATE_ASSEMBLE_XID" val="6130c4e0c26b0a66a1c57d09"/>
  <p:tag name="KSO_WM_TEMPLATE_ASSEMBLE_GROUPID" val="6130c4e0c26b0a66a1c57d09"/>
  <p:tag name="WM_BEAUTIFY_ZORDER_FLAG_TAG" val="3"/>
</p:tagLst>
</file>

<file path=ppt/tags/tag265.xml><?xml version="1.0" encoding="utf-8"?>
<p:tagLst xmlns:p="http://schemas.openxmlformats.org/presentationml/2006/main">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UNIT_DEC_AREA_ID" val="3e8fe6ed19184391b743ea4b49b24907"/>
  <p:tag name="KSO_WM_UNIT_HIGHLIGHT" val="0"/>
  <p:tag name="KSO_WM_UNIT_COMPATIBLE" val="0"/>
  <p:tag name="KSO_WM_UNIT_DIAGRAM_ISNUMVISUAL" val="0"/>
  <p:tag name="KSO_WM_UNIT_DIAGRAM_ISREFERUNIT" val="0"/>
  <p:tag name="KSO_WM_UNIT_TYPE" val="i"/>
  <p:tag name="KSO_WM_UNIT_INDEX" val="2"/>
  <p:tag name="KSO_WM_UNIT_ID" val="diagram20208730_1*i*2"/>
  <p:tag name="KSO_WM_TEMPLATE_CATEGORY" val="diagram"/>
  <p:tag name="KSO_WM_TEMPLATE_INDEX" val="20208730"/>
  <p:tag name="KSO_WM_UNIT_LAYERLEVEL" val="1"/>
  <p:tag name="KSO_WM_TAG_VERSION" val="1.0"/>
  <p:tag name="KSO_WM_BEAUTIFY_FLAG" val="#wm#"/>
  <p:tag name="KSO_WM_CHIP_GROUPID" val="5ef165425bb2a422ac9a2a19"/>
  <p:tag name="KSO_WM_CHIP_XID" val="5ef165425bb2a422ac9a2a1a"/>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558"/>
  <p:tag name="KSO_WM_TEMPLATE_ASSEMBLE_XID" val="6130c4e0c26b0a66a1c57d09"/>
  <p:tag name="KSO_WM_TEMPLATE_ASSEMBLE_GROUPID" val="6130c4e0c26b0a66a1c57d09"/>
  <p:tag name="WM_BEAUTIFY_ZORDER_FLAG_TAG" val="4"/>
</p:tagLst>
</file>

<file path=ppt/tags/tag26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730_1*f*1"/>
  <p:tag name="KSO_WM_TEMPLATE_CATEGORY" val="diagram"/>
  <p:tag name="KSO_WM_TEMPLATE_INDEX" val="20208730"/>
  <p:tag name="KSO_WM_UNIT_LAYERLEVEL" val="1"/>
  <p:tag name="KSO_WM_TAG_VERSION" val="1.0"/>
  <p:tag name="KSO_WM_BEAUTIFY_FLAG" val="#wm#"/>
  <p:tag name="KSO_WM_UNIT_DEFAULT_FONT" val="14;20;2"/>
  <p:tag name="KSO_WM_UNIT_BLOCK" val="0"/>
  <p:tag name="KSO_WM_UNIT_VALUE" val="276"/>
  <p:tag name="KSO_WM_UNIT_SHOW_EDIT_AREA_INDICATION" val="1"/>
  <p:tag name="KSO_WM_CHIP_GROUPID" val="5e6b05596848fb12bee65ac8"/>
  <p:tag name="KSO_WM_CHIP_XID" val="5e6b05596848fb12bee65aca"/>
  <p:tag name="KSO_WM_UNIT_DEC_AREA_ID" val="8cd799e49caa4a91b4e8569148f5ad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abb83f26e88474ab33b40b2008c7659"/>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130c4e0c26b0a66a1c57d09"/>
  <p:tag name="KSO_WM_TEMPLATE_ASSEMBLE_GROUPID" val="6130c4e0c26b0a66a1c57d09"/>
  <p:tag name="WM_BEAUTIFY_ZORDER_FLAG_TAG" val="5"/>
</p:tagLst>
</file>

<file path=ppt/tags/tag267.xml><?xml version="1.0" encoding="utf-8"?>
<p:tagLst xmlns:p="http://schemas.openxmlformats.org/presentationml/2006/main">
  <p:tag name="KSO_WM_UNIT_BLOCK" val="0"/>
  <p:tag name="KSO_WM_UNIT_SM_LIMIT_TYPE" val="2"/>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UNIT_DEC_AREA_ID" val="c3ffa0f96dbf4783adc73d0c057bc31c"/>
  <p:tag name="KSO_WM_UNIT_HIGHLIGHT" val="0"/>
  <p:tag name="KSO_WM_UNIT_COMPATIBLE" val="0"/>
  <p:tag name="KSO_WM_UNIT_DIAGRAM_ISNUMVISUAL" val="0"/>
  <p:tag name="KSO_WM_UNIT_DIAGRAM_ISREFERUNIT" val="0"/>
  <p:tag name="KSO_WM_UNIT_TYPE" val="i"/>
  <p:tag name="KSO_WM_UNIT_INDEX" val="3"/>
  <p:tag name="KSO_WM_UNIT_ID" val="diagram20208730_1*i*3"/>
  <p:tag name="KSO_WM_TEMPLATE_CATEGORY" val="diagram"/>
  <p:tag name="KSO_WM_TEMPLATE_INDEX" val="20208730"/>
  <p:tag name="KSO_WM_UNIT_LAYERLEVEL" val="1"/>
  <p:tag name="KSO_WM_TAG_VERSION" val="1.0"/>
  <p:tag name="KSO_WM_BEAUTIFY_FLAG" val="#wm#"/>
  <p:tag name="KSO_WM_CHIP_GROUPID" val="5ef165425bb2a422ac9a2a19"/>
  <p:tag name="KSO_WM_CHIP_XID" val="5ef165425bb2a422ac9a2a1a"/>
  <p:tag name="KSO_WM_UNIT_TEXT_FILL_FORE_SCHEMECOLOR_INDEX_BRIGHTNESS" val="-0.05"/>
  <p:tag name="KSO_WM_UNIT_TEXT_FILL_FORE_SCHEMECOLOR_INDEX" val="14"/>
  <p:tag name="KSO_WM_UNIT_TEXT_FILL_TYPE" val="1"/>
  <p:tag name="KSO_WM_UNIT_VALUE" val="1"/>
  <p:tag name="KSO_WM_TEMPLATE_ASSEMBLE_XID" val="6130c4e0c26b0a66a1c57d09"/>
  <p:tag name="KSO_WM_TEMPLATE_ASSEMBLE_GROUPID" val="6130c4e0c26b0a66a1c57d09"/>
  <p:tag name="WM_BEAUTIFY_ZORDER_FLAG_TAG" val="6"/>
</p:tagLst>
</file>

<file path=ppt/tags/tag268.xml><?xml version="1.0" encoding="utf-8"?>
<p:tagLst xmlns:p="http://schemas.openxmlformats.org/presentationml/2006/main">
  <p:tag name="KSO_WM_UNIT_BLOCK" val="0"/>
  <p:tag name="KSO_WM_UNIT_SM_LIMIT_TYPE" val="2"/>
  <p:tag name="KSO_WM_UNIT_DEC_AREA_ID" val="0c99556ae42343bcaa3de160fa14fc05"/>
  <p:tag name="KSO_WM_UNIT_HIGHLIGHT" val="0"/>
  <p:tag name="KSO_WM_UNIT_COMPATIBLE" val="0"/>
  <p:tag name="KSO_WM_UNIT_DIAGRAM_ISNUMVISUAL" val="0"/>
  <p:tag name="KSO_WM_UNIT_DIAGRAM_ISREFERUNIT" val="0"/>
  <p:tag name="KSO_WM_UNIT_TYPE" val="i"/>
  <p:tag name="KSO_WM_UNIT_INDEX" val="4"/>
  <p:tag name="KSO_WM_UNIT_ID" val="diagram20208730_1*i*4"/>
  <p:tag name="KSO_WM_TEMPLATE_CATEGORY" val="diagram"/>
  <p:tag name="KSO_WM_TEMPLATE_INDEX" val="20208730"/>
  <p:tag name="KSO_WM_UNIT_LAYERLEVEL" val="1"/>
  <p:tag name="KSO_WM_TAG_VERSION" val="1.0"/>
  <p:tag name="KSO_WM_BEAUTIFY_FLAG" val="#wm#"/>
  <p:tag name="KSO_WM_CHIP_GROUPID" val="5ef165425bb2a422ac9a2a19"/>
  <p:tag name="KSO_WM_CHIP_XID" val="5ef165425bb2a422ac9a2a1a"/>
  <p:tag name="KSO_WM_TEMPLATE_ASSEMBLE_XID" val="6130c4e0c26b0a66a1c57d09"/>
  <p:tag name="KSO_WM_TEMPLATE_ASSEMBLE_GROUPID" val="6130c4e0c26b0a66a1c57d09"/>
  <p:tag name="WM_BEAUTIFY_ZORDER_FLAG_TAG" val="7"/>
</p:tagLst>
</file>

<file path=ppt/tags/tag26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3-02-17T16:55:34&quot;,&quot;margin&quot;:{&quot;bottom&quot;:0.847000002861023,&quot;left&quot;:1.2699999809265137,&quot;right&quot;:1.2699999809265137,&quot;top&quot;:1.6929999589920044},&quot;type&quot;:0}"/>
  <p:tag name="KSO_WM_SLIDE_RATIO" val="1.777778"/>
  <p:tag name="KSO_WM_SLIDE_BACKGROUND" val="[&quot;general&quot;]"/>
  <p:tag name="KSO_WM_SLIDE_BACKGROUND_TYPE" val="general"/>
  <p:tag name="KSO_WM_SLIDE_BK_DARK_LIGHT" val="2"/>
</p:tagLst>
</file>

<file path=ppt/tags/tag27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7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7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7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3*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3"/>
  <p:tag name="KSO_WM_UNIT_DEC_AREA_ID" val="8a3794c4b6e349188cfeedf5b6c3c579"/>
  <p:tag name="KSO_WM_UNIT_DECORATE_INFO" val="{&quot;ReferentInfo&quot;:{&quot;Id&quot;:&quot;d1a394a27fb4426d839dac8d39cf9a61&quot;,&quot;X&quot;:{&quot;Pos&quot;:1},&quot;Y&quot;:{&quot;Pos&quot;:0}},&quot;DecorateInfoX&quot;:{&quot;Pos&quot;:1,&quot;IsAbs&quot;:true},&quot;DecorateInfoY&quot;:{&quot;Pos&quot;:1,&quot;IsAbs&quot;:true},&quot;DecorateInfoW&quot;:{&quot;IsAbs&quot;:fals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7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 name="WM_BEAUTIFY_ZORDER_FLAG_TAG" val="3"/>
</p:tagLst>
</file>

<file path=ppt/tags/tag277.xml><?xml version="1.0" encoding="utf-8"?>
<p:tagLst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3-02-17T16:55:34&quot;,&quot;margin&quot;:{&quot;bottom&quot;:0.847000002861023,&quot;left&quot;:1.2699999809265137,&quot;right&quot;:1.2699999809265137,&quot;top&quot;:1.6929999589920044},&quot;type&quot;:0}"/>
  <p:tag name="KSO_WM_SLIDE_RATIO" val="1.777778"/>
  <p:tag name="KSO_WM_SLIDE_BACKGROUND" val="[&quot;general&quot;]"/>
  <p:tag name="KSO_WM_SLIDE_BACKGROUND_TYPE" val="general"/>
  <p:tag name="KSO_WM_SLIDE_BK_DARK_LIGHT" val="2"/>
</p:tagLst>
</file>

<file path=ppt/tags/tag2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3*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3"/>
  <p:tag name="KSO_WM_UNIT_DEC_AREA_ID" val="8a3794c4b6e349188cfeedf5b6c3c579"/>
  <p:tag name="KSO_WM_UNIT_DECORATE_INFO" val="{&quot;ReferentInfo&quot;:{&quot;Id&quot;:&quot;d1a394a27fb4426d839dac8d39cf9a61&quot;,&quot;X&quot;:{&quot;Pos&quot;:1},&quot;Y&quot;:{&quot;Pos&quot;:0}},&quot;DecorateInfoX&quot;:{&quot;Pos&quot;:1,&quot;IsAbs&quot;:true},&quot;DecorateInfoY&quot;:{&quot;Pos&quot;:1,&quot;IsAbs&quot;:true},&quot;DecorateInfoW&quot;:{&quot;IsAbs&quot;:fals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8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 name="WM_BEAUTIFY_ZORDER_FLAG_TAG" val="3"/>
</p:tagLst>
</file>

<file path=ppt/tags/tag284.xml><?xml version="1.0" encoding="utf-8"?>
<p:tagLst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3-02-17T16:55:34&quot;,&quot;margin&quot;:{&quot;bottom&quot;:0.847000002861023,&quot;left&quot;:1.2699999809265137,&quot;right&quot;:1.2699999809265137,&quot;top&quot;:1.6929999589920044},&quot;type&quot;:0}"/>
  <p:tag name="KSO_WM_SLIDE_RATIO" val="1.777778"/>
  <p:tag name="KSO_WM_SLIDE_BACKGROUND" val="[&quot;general&quot;]"/>
  <p:tag name="KSO_WM_SLIDE_BACKGROUND_TYPE" val="general"/>
  <p:tag name="KSO_WM_SLIDE_BK_DARK_LIGHT" val="2"/>
</p:tagLst>
</file>

<file path=ppt/tags/tag2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3*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3"/>
  <p:tag name="KSO_WM_UNIT_DEC_AREA_ID" val="8a3794c4b6e349188cfeedf5b6c3c579"/>
  <p:tag name="KSO_WM_UNIT_DECORATE_INFO" val="{&quot;ReferentInfo&quot;:{&quot;Id&quot;:&quot;d1a394a27fb4426d839dac8d39cf9a61&quot;,&quot;X&quot;:{&quot;Pos&quot;:1},&quot;Y&quot;:{&quot;Pos&quot;:0}},&quot;DecorateInfoX&quot;:{&quot;Pos&quot;:1,&quot;IsAbs&quot;:true},&quot;DecorateInfoY&quot;:{&quot;Pos&quot;:1,&quot;IsAbs&quot;:true},&quot;DecorateInfoW&quot;:{&quot;IsAbs&quot;:fals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631_1*i*1"/>
  <p:tag name="KSO_WM_TEMPLATE_CATEGORY" val="diagram"/>
  <p:tag name="KSO_WM_TEMPLATE_INDEX" val="20207631"/>
  <p:tag name="KSO_WM_UNIT_LAYERLEVEL" val="1"/>
  <p:tag name="KSO_WM_TAG_VERSION" val="1.0"/>
  <p:tag name="KSO_WM_BEAUTIFY_FLAG" val="#wm#"/>
  <p:tag name="KSO_WM_UNIT_BLOCK" val="0"/>
  <p:tag name="KSO_WM_UNIT_SM_LIMIT_TYPE" val="2"/>
  <p:tag name="KSO_WM_UNIT_DEC_AREA_ID" val="2ebe800bc8e040a59aa8179dc2e33b4a"/>
  <p:tag name="KSO_WM_UNIT_TYPE" val="i"/>
  <p:tag name="KSO_WM_UNIT_INDEX" val="1"/>
  <p:tag name="KSO_WM_UNIT_DECORATE_INFO" val="{&quot;DecorateInfoH&quot;:{&quot;IsAbs&quot;:true},&quot;DecorateInfoW&quot;:{&quot;IsAbs&quot;:true},&quot;DecorateInfoX&quot;:{&quot;IsAbs&quot;:true,&quot;Pos&quot;:1},&quot;DecorateInfoY&quot;:{&quot;IsAbs&quot;:true,&quot;Pos&quot;:1},&quot;ReferentInfo&quot;:{&quot;Id&quot;:&quot;475f84925f914a8086e09eda1d0c6e7c&quot;,&quot;X&quot;:{&quot;Pos&quot;:1},&quot;Y&quot;:{&quot;Pos&quot;:1}},&quot;whChangeMode&quot;:0}"/>
  <p:tag name="KSO_WM_CHIP_GROUPID" val="5ee9de389390e3092d79781b"/>
  <p:tag name="KSO_WM_CHIP_XID" val="5ee9de389390e3092d79781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738"/>
  <p:tag name="KSO_WM_TEMPLATE_ASSEMBLE_XID" val="60656e6e4054ed1e2fb7f89b"/>
  <p:tag name="KSO_WM_TEMPLATE_ASSEMBLE_GROUPID" val="60656e6e4054ed1e2fb7f89b"/>
  <p:tag name="WM_BEAUTIFY_ZORDER_FLAG_TAG" val="2"/>
</p:tagLst>
</file>

<file path=ppt/tags/tag291.xml><?xml version="1.0" encoding="utf-8"?>
<p:tagLst xmlns:p="http://schemas.openxmlformats.org/presentationml/2006/main">
  <p:tag name="KSO_WM_UNIT_VALUE" val="1311*2538"/>
  <p:tag name="KSO_WM_UNIT_HIGHLIGHT" val="0"/>
  <p:tag name="KSO_WM_UNIT_COMPATIBLE" val="0"/>
  <p:tag name="KSO_WM_UNIT_DIAGRAM_ISNUMVISUAL" val="0"/>
  <p:tag name="KSO_WM_UNIT_DIAGRAM_ISREFERUNIT" val="0"/>
  <p:tag name="KSO_WM_UNIT_TYPE" val="d"/>
  <p:tag name="KSO_WM_UNIT_INDEX" val="1"/>
  <p:tag name="KSO_WM_UNIT_ID" val="diagram20207631_1*d*1"/>
  <p:tag name="KSO_WM_TEMPLATE_CATEGORY" val="diagram"/>
  <p:tag name="KSO_WM_TEMPLATE_INDEX" val="20207631"/>
  <p:tag name="KSO_WM_UNIT_LAYERLEVEL" val="1"/>
  <p:tag name="KSO_WM_TAG_VERSION" val="1.0"/>
  <p:tag name="KSO_WM_BEAUTIFY_FLAG" val="#wm#"/>
  <p:tag name="KSO_WM_CHIP_GROUPID" val="5e7310da9a230a26b9e88a19"/>
  <p:tag name="KSO_WM_CHIP_XID" val="5e7310da9a230a26b9e88a1a"/>
  <p:tag name="KSO_WM_UNIT_DEC_AREA_ID" val="475f84925f914a8086e09eda1d0c6e7c"/>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5f9c28dae4c46e29b59f372475f2c6c"/>
  <p:tag name="KSO_WM_UNIT_PLACING_PICTURE" val="55f9c28dae4c46e29b59f372475f2c6c"/>
  <p:tag name="KSO_WM_TEMPLATE_ASSEMBLE_XID" val="60656e6e4054ed1e2fb7f89b"/>
  <p:tag name="KSO_WM_TEMPLATE_ASSEMBLE_GROUPID" val="60656e6e4054ed1e2fb7f89b"/>
  <p:tag name="WM_BEAUTIFY_ZORDER_FLAG_TAG" val="3"/>
</p:tagLst>
</file>

<file path=ppt/tags/tag292.xml><?xml version="1.0" encoding="utf-8"?>
<p:tagLst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3-02-17T16:55:34&quot;,&quot;margin&quot;:{&quot;bottom&quot;:0.847000002861023,&quot;left&quot;:1.2699999809265137,&quot;right&quot;:1.2699999809265137,&quot;top&quot;:1.6929999589920044},&quot;type&quot;:0}"/>
  <p:tag name="KSO_WM_SLIDE_RATIO" val="1.777778"/>
  <p:tag name="KSO_WM_SLIDE_BACKGROUND" val="[&quot;general&quot;]"/>
  <p:tag name="KSO_WM_SLIDE_BACKGROUND_TYPE" val="general"/>
  <p:tag name="KSO_WM_SLIDE_BK_DARK_LIGHT" val="2"/>
</p:tagLst>
</file>

<file path=ppt/tags/tag2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2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2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9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99.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301.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302.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303.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30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30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55:34&quot;,&quot;maxSize&quot;:{&quot;size1&quot;:20},&quot;minSize&quot;:{&quot;size1&quot;:11.2},&quot;normalSize&quot;:{&quot;size1&quot;:11.2},&quot;subLayout&quot;:[{&quot;id&quot;:&quot;2023-02-17T16:55:34&quot;,&quot;margin&quot;:{&quot;bottom&quot;:0.025999998673796654,&quot;left&quot;:1.2699999809265137,&quot;right&quot;:1.2699999809265137,&quot;top&quot;:0.4230000376701355},&quot;type&quot;:0},{&quot;id&quot;:&quot;2023-02-17T16:55:3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0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1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164_1*i*1"/>
  <p:tag name="KSO_WM_TEMPLATE_CATEGORY" val="diagram"/>
  <p:tag name="KSO_WM_TEMPLATE_INDEX" val="20212164"/>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UNIT_DEC_AREA_ID" val="544e3ac726024a87a4e983faf016091e"/>
  <p:tag name="KSO_WM_CHIP_GROUPID" val="5eedbca6fa6683b8872baa7d"/>
  <p:tag name="KSO_WM_CHIP_XID" val="5eedbca6fa6683b8872baa7e"/>
  <p:tag name="KSO_WM_UNIT_TEXT_FILL_FORE_SCHEMECOLOR_INDEX_BRIGHTNESS" val="0"/>
  <p:tag name="KSO_WM_UNIT_TEXT_FILL_FORE_SCHEMECOLOR_INDEX" val="2"/>
  <p:tag name="KSO_WM_UNIT_TEXT_FILL_TYPE" val="1"/>
  <p:tag name="KSO_WM_UNIT_VALUE" val="675"/>
  <p:tag name="KSO_WM_TEMPLATE_ASSEMBLE_XID" val="60656f2f4054ed1e2fb80513"/>
  <p:tag name="KSO_WM_TEMPLATE_ASSEMBLE_GROUPID" val="60656f2f4054ed1e2fb80513"/>
  <p:tag name="WM_BEAUTIFY_ZORDER_FLAG_TAG" val="3"/>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164_1*i*2"/>
  <p:tag name="KSO_WM_TEMPLATE_CATEGORY" val="diagram"/>
  <p:tag name="KSO_WM_TEMPLATE_INDEX" val="20212164"/>
  <p:tag name="KSO_WM_UNIT_LAYERLEVEL" val="1"/>
  <p:tag name="KSO_WM_TAG_VERSION" val="1.0"/>
  <p:tag name="KSO_WM_BEAUTIFY_FLAG" val="#wm#"/>
  <p:tag name="KSO_WM_UNIT_SM_LIMIT_TYPE" val="2"/>
  <p:tag name="KSO_WM_UNIT_BLOCK" val="0"/>
  <p:tag name="KSO_WM_UNIT_DEC_AREA_ID" val="a9c2b6eb11da47fb875a3341252664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dbca6fa6683b8872baa7d"/>
  <p:tag name="KSO_WM_CHIP_XID" val="5eedbca6fa6683b8872baa7e"/>
  <p:tag name="KSO_WM_UNIT_VALUE" val="20"/>
  <p:tag name="KSO_WM_TEMPLATE_ASSEMBLE_XID" val="60656f2f4054ed1e2fb80513"/>
  <p:tag name="KSO_WM_TEMPLATE_ASSEMBLE_GROUPID" val="60656f2f4054ed1e2fb80513"/>
  <p:tag name="WM_BEAUTIFY_ZORDER_FLAG_TAG" val="4"/>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164_1*i*3"/>
  <p:tag name="KSO_WM_TEMPLATE_CATEGORY" val="diagram"/>
  <p:tag name="KSO_WM_TEMPLATE_INDEX" val="20212164"/>
  <p:tag name="KSO_WM_UNIT_LAYERLEVEL" val="1"/>
  <p:tag name="KSO_WM_TAG_VERSION" val="1.0"/>
  <p:tag name="KSO_WM_BEAUTIFY_FLAG" val="#wm#"/>
  <p:tag name="KSO_WM_UNIT_SM_LIMIT_TYPE" val="2"/>
  <p:tag name="KSO_WM_UNIT_BLOCK" val="0"/>
  <p:tag name="KSO_WM_UNIT_DEC_AREA_ID" val="30c65084b8f1453cb909e9c6048ae1c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edbca6fa6683b8872baa7d"/>
  <p:tag name="KSO_WM_CHIP_XID" val="5eedbca6fa6683b8872baa7e"/>
  <p:tag name="KSO_WM_UNIT_TEXT_FILL_FORE_SCHEMECOLOR_INDEX_BRIGHTNESS" val="0"/>
  <p:tag name="KSO_WM_UNIT_TEXT_FILL_FORE_SCHEMECOLOR_INDEX" val="14"/>
  <p:tag name="KSO_WM_UNIT_TEXT_FILL_TYPE" val="1"/>
  <p:tag name="KSO_WM_UNIT_VALUE" val="3"/>
  <p:tag name="KSO_WM_TEMPLATE_ASSEMBLE_XID" val="60656f2f4054ed1e2fb80513"/>
  <p:tag name="KSO_WM_TEMPLATE_ASSEMBLE_GROUPID" val="60656f2f4054ed1e2fb80513"/>
  <p:tag name="WM_BEAUTIFY_ZORDER_FLAG_TAG" val="5"/>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164_1*i*4"/>
  <p:tag name="KSO_WM_TEMPLATE_CATEGORY" val="diagram"/>
  <p:tag name="KSO_WM_TEMPLATE_INDEX" val="20212164"/>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6b3243ce5bf44e82ae087d7aca909ef4&quot;,&quot;X&quot;:{&quot;Pos&quot;:1},&quot;Y&quot;:{&quot;Pos&quot;:1}},&quot;whChangeMode&quot;:0}"/>
  <p:tag name="KSO_WM_UNIT_DEC_AREA_ID" val="a824fc437a8e43838f008304c1a77458"/>
  <p:tag name="KSO_WM_CHIP_GROUPID" val="5eedbca6fa6683b8872baa7d"/>
  <p:tag name="KSO_WM_CHIP_XID" val="5eedbca6fa6683b8872baa7e"/>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480"/>
  <p:tag name="KSO_WM_TEMPLATE_ASSEMBLE_XID" val="60656f2f4054ed1e2fb80513"/>
  <p:tag name="KSO_WM_TEMPLATE_ASSEMBLE_GROUPID" val="60656f2f4054ed1e2fb80513"/>
  <p:tag name="WM_BEAUTIFY_ZORDER_FLAG_TAG" val="6"/>
</p:tagLst>
</file>

<file path=ppt/tags/tag316.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164_1*f*1"/>
  <p:tag name="KSO_WM_TEMPLATE_CATEGORY" val="diagram"/>
  <p:tag name="KSO_WM_TEMPLATE_INDEX" val="20212164"/>
  <p:tag name="KSO_WM_UNIT_LAYERLEVEL" val="1"/>
  <p:tag name="KSO_WM_TAG_VERSION" val="1.0"/>
  <p:tag name="KSO_WM_BEAUTIFY_FLAG" val="#wm#"/>
  <p:tag name="KSO_WM_UNIT_DEFAULT_FONT" val="14;20;2"/>
  <p:tag name="KSO_WM_UNIT_BLOCK" val="0"/>
  <p:tag name="KSO_WM_UNIT_VALUE" val="42"/>
  <p:tag name="KSO_WM_UNIT_SHOW_EDIT_AREA_INDICATION" val="1"/>
  <p:tag name="KSO_WM_CHIP_GROUPID" val="5e6b05596848fb12bee65ac8"/>
  <p:tag name="KSO_WM_CHIP_XID" val="5e6b05596848fb12bee65aca"/>
  <p:tag name="KSO_WM_UNIT_DEC_AREA_ID" val="7131ab849c6747aaa59acee7b37d416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d3f9e3f5eb9464a92685545fce7870d"/>
  <p:tag name="KSO_WM_UNIT_SUPPORT_BIG_FONT" val="1"/>
  <p:tag name="KSO_WM_UNIT_TEXT_FILL_FORE_SCHEMECOLOR_INDEX_BRIGHTNESS" val="0.25"/>
  <p:tag name="KSO_WM_UNIT_TEXT_FILL_FORE_SCHEMECOLOR_INDEX" val="13"/>
  <p:tag name="KSO_WM_UNIT_TEXT_FILL_TYPE" val="1"/>
  <p:tag name="KSO_WM_TEMPLATE_ASSEMBLE_XID" val="60656f2f4054ed1e2fb80513"/>
  <p:tag name="KSO_WM_TEMPLATE_ASSEMBLE_GROUPID" val="60656f2f4054ed1e2fb80513"/>
  <p:tag name="WM_BEAUTIFY_ZORDER_FLAG_TAG" val="7"/>
</p:tagLst>
</file>

<file path=ppt/tags/tag317.xml><?xml version="1.0" encoding="utf-8"?>
<p:tagLst xmlns:p="http://schemas.openxmlformats.org/presentationml/2006/main">
  <p:tag name="KSO_WM_BEAUTIFY_FLAG" val=""/>
  <p:tag name="KSO_WM_UNIT_PLACING_PICTURE_USER_VIEWPORT" val="{&quot;height&quot;:3132,&quot;width&quot;:8208}"/>
</p:tagLst>
</file>

<file path=ppt/tags/tag31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55:34&quot;,&quot;maxSize&quot;:{&quot;size1&quot;:20},&quot;minSize&quot;:{&quot;size1&quot;:11.2},&quot;normalSize&quot;:{&quot;size1&quot;:11.2},&quot;subLayout&quot;:[{&quot;id&quot;:&quot;2023-02-17T16:55:34&quot;,&quot;margin&quot;:{&quot;bottom&quot;:0.025999998673796654,&quot;left&quot;:1.2699999809265137,&quot;right&quot;:1.2699999809265137,&quot;top&quot;:0.4230000376701355},&quot;type&quot;:0},{&quot;id&quot;:&quot;2023-02-17T16:55:3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1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2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2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164_1*i*1"/>
  <p:tag name="KSO_WM_TEMPLATE_CATEGORY" val="diagram"/>
  <p:tag name="KSO_WM_TEMPLATE_INDEX" val="20212164"/>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UNIT_DEC_AREA_ID" val="544e3ac726024a87a4e983faf016091e"/>
  <p:tag name="KSO_WM_CHIP_GROUPID" val="5eedbca6fa6683b8872baa7d"/>
  <p:tag name="KSO_WM_CHIP_XID" val="5eedbca6fa6683b8872baa7e"/>
  <p:tag name="KSO_WM_UNIT_TEXT_FILL_FORE_SCHEMECOLOR_INDEX_BRIGHTNESS" val="0"/>
  <p:tag name="KSO_WM_UNIT_TEXT_FILL_FORE_SCHEMECOLOR_INDEX" val="2"/>
  <p:tag name="KSO_WM_UNIT_TEXT_FILL_TYPE" val="1"/>
  <p:tag name="KSO_WM_UNIT_VALUE" val="675"/>
  <p:tag name="KSO_WM_TEMPLATE_ASSEMBLE_XID" val="60656f2f4054ed1e2fb80513"/>
  <p:tag name="KSO_WM_TEMPLATE_ASSEMBLE_GROUPID" val="60656f2f4054ed1e2fb80513"/>
  <p:tag name="WM_BEAUTIFY_ZORDER_FLAG_TAG" val="3"/>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164_1*i*2"/>
  <p:tag name="KSO_WM_TEMPLATE_CATEGORY" val="diagram"/>
  <p:tag name="KSO_WM_TEMPLATE_INDEX" val="20212164"/>
  <p:tag name="KSO_WM_UNIT_LAYERLEVEL" val="1"/>
  <p:tag name="KSO_WM_TAG_VERSION" val="1.0"/>
  <p:tag name="KSO_WM_BEAUTIFY_FLAG" val="#wm#"/>
  <p:tag name="KSO_WM_UNIT_SM_LIMIT_TYPE" val="2"/>
  <p:tag name="KSO_WM_UNIT_BLOCK" val="0"/>
  <p:tag name="KSO_WM_UNIT_DEC_AREA_ID" val="a9c2b6eb11da47fb875a3341252664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dbca6fa6683b8872baa7d"/>
  <p:tag name="KSO_WM_CHIP_XID" val="5eedbca6fa6683b8872baa7e"/>
  <p:tag name="KSO_WM_UNIT_VALUE" val="20"/>
  <p:tag name="KSO_WM_TEMPLATE_ASSEMBLE_XID" val="60656f2f4054ed1e2fb80513"/>
  <p:tag name="KSO_WM_TEMPLATE_ASSEMBLE_GROUPID" val="60656f2f4054ed1e2fb80513"/>
  <p:tag name="WM_BEAUTIFY_ZORDER_FLAG_TAG" val="4"/>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164_1*i*3"/>
  <p:tag name="KSO_WM_TEMPLATE_CATEGORY" val="diagram"/>
  <p:tag name="KSO_WM_TEMPLATE_INDEX" val="20212164"/>
  <p:tag name="KSO_WM_UNIT_LAYERLEVEL" val="1"/>
  <p:tag name="KSO_WM_TAG_VERSION" val="1.0"/>
  <p:tag name="KSO_WM_BEAUTIFY_FLAG" val="#wm#"/>
  <p:tag name="KSO_WM_UNIT_SM_LIMIT_TYPE" val="2"/>
  <p:tag name="KSO_WM_UNIT_BLOCK" val="0"/>
  <p:tag name="KSO_WM_UNIT_DEC_AREA_ID" val="30c65084b8f1453cb909e9c6048ae1c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edbca6fa6683b8872baa7d"/>
  <p:tag name="KSO_WM_CHIP_XID" val="5eedbca6fa6683b8872baa7e"/>
  <p:tag name="KSO_WM_UNIT_TEXT_FILL_FORE_SCHEMECOLOR_INDEX_BRIGHTNESS" val="0"/>
  <p:tag name="KSO_WM_UNIT_TEXT_FILL_FORE_SCHEMECOLOR_INDEX" val="14"/>
  <p:tag name="KSO_WM_UNIT_TEXT_FILL_TYPE" val="1"/>
  <p:tag name="KSO_WM_UNIT_VALUE" val="3"/>
  <p:tag name="KSO_WM_TEMPLATE_ASSEMBLE_XID" val="60656f2f4054ed1e2fb80513"/>
  <p:tag name="KSO_WM_TEMPLATE_ASSEMBLE_GROUPID" val="60656f2f4054ed1e2fb80513"/>
  <p:tag name="WM_BEAUTIFY_ZORDER_FLAG_TAG" val="5"/>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164_1*i*4"/>
  <p:tag name="KSO_WM_TEMPLATE_CATEGORY" val="diagram"/>
  <p:tag name="KSO_WM_TEMPLATE_INDEX" val="20212164"/>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6b3243ce5bf44e82ae087d7aca909ef4&quot;,&quot;X&quot;:{&quot;Pos&quot;:1},&quot;Y&quot;:{&quot;Pos&quot;:1}},&quot;whChangeMode&quot;:0}"/>
  <p:tag name="KSO_WM_UNIT_DEC_AREA_ID" val="a824fc437a8e43838f008304c1a77458"/>
  <p:tag name="KSO_WM_CHIP_GROUPID" val="5eedbca6fa6683b8872baa7d"/>
  <p:tag name="KSO_WM_CHIP_XID" val="5eedbca6fa6683b8872baa7e"/>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480"/>
  <p:tag name="KSO_WM_TEMPLATE_ASSEMBLE_XID" val="60656f2f4054ed1e2fb80513"/>
  <p:tag name="KSO_WM_TEMPLATE_ASSEMBLE_GROUPID" val="60656f2f4054ed1e2fb80513"/>
  <p:tag name="WM_BEAUTIFY_ZORDER_FLAG_TAG" val="6"/>
</p:tagLst>
</file>

<file path=ppt/tags/tag329.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164_1*f*1"/>
  <p:tag name="KSO_WM_TEMPLATE_CATEGORY" val="diagram"/>
  <p:tag name="KSO_WM_TEMPLATE_INDEX" val="20212164"/>
  <p:tag name="KSO_WM_UNIT_LAYERLEVEL" val="1"/>
  <p:tag name="KSO_WM_TAG_VERSION" val="1.0"/>
  <p:tag name="KSO_WM_BEAUTIFY_FLAG" val="#wm#"/>
  <p:tag name="KSO_WM_UNIT_DEFAULT_FONT" val="14;20;2"/>
  <p:tag name="KSO_WM_UNIT_BLOCK" val="0"/>
  <p:tag name="KSO_WM_UNIT_VALUE" val="42"/>
  <p:tag name="KSO_WM_UNIT_SHOW_EDIT_AREA_INDICATION" val="1"/>
  <p:tag name="KSO_WM_CHIP_GROUPID" val="5e6b05596848fb12bee65ac8"/>
  <p:tag name="KSO_WM_CHIP_XID" val="5e6b05596848fb12bee65aca"/>
  <p:tag name="KSO_WM_UNIT_DEC_AREA_ID" val="7131ab849c6747aaa59acee7b37d416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d3f9e3f5eb9464a92685545fce7870d"/>
  <p:tag name="KSO_WM_UNIT_SUPPORT_BIG_FONT" val="1"/>
  <p:tag name="KSO_WM_UNIT_TEXT_FILL_FORE_SCHEMECOLOR_INDEX_BRIGHTNESS" val="0.25"/>
  <p:tag name="KSO_WM_UNIT_TEXT_FILL_FORE_SCHEMECOLOR_INDEX" val="13"/>
  <p:tag name="KSO_WM_UNIT_TEXT_FILL_TYPE" val="1"/>
  <p:tag name="KSO_WM_TEMPLATE_ASSEMBLE_XID" val="60656f2f4054ed1e2fb80513"/>
  <p:tag name="KSO_WM_TEMPLATE_ASSEMBLE_GROUPID" val="60656f2f4054ed1e2fb80513"/>
  <p:tag name="WM_BEAUTIFY_ZORDER_FLAG_TAG" val="7"/>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UNIT_VALUE" val="1227*1227"/>
  <p:tag name="KSO_WM_UNIT_HIGHLIGHT" val="0"/>
  <p:tag name="KSO_WM_UNIT_COMPATIBLE" val="1"/>
  <p:tag name="KSO_WM_UNIT_DIAGRAM_ISNUMVISUAL" val="0"/>
  <p:tag name="KSO_WM_UNIT_DIAGRAM_ISREFERUNIT" val="0"/>
  <p:tag name="KSO_WM_UNIT_TYPE" val="d"/>
  <p:tag name="KSO_WM_UNIT_INDEX" val="1"/>
  <p:tag name="KSO_WM_UNIT_ID" val="diagram20212164_1*d*1"/>
  <p:tag name="KSO_WM_TEMPLATE_CATEGORY" val="diagram"/>
  <p:tag name="KSO_WM_TEMPLATE_INDEX" val="20212164"/>
  <p:tag name="KSO_WM_UNIT_LAYERLEVEL" val="1"/>
  <p:tag name="KSO_WM_TAG_VERSION" val="1.0"/>
  <p:tag name="KSO_WM_BEAUTIFY_FLAG" val="#wm#"/>
  <p:tag name="KSO_WM_CHIP_GROUPID" val="5e7310da9a230a26b9e88a19"/>
  <p:tag name="KSO_WM_CHIP_XID" val="5e7310da9a230a26b9e88a1a"/>
  <p:tag name="KSO_WM_UNIT_DEC_AREA_ID" val="6b3243ce5bf44e82ae087d7aca909ef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f018424ed5b4f90a1ea072c6397a6a1"/>
  <p:tag name="KSO_WM_UNIT_PLACING_PICTURE" val="5f018424ed5b4f90a1ea072c6397a6a1"/>
  <p:tag name="KSO_WM_UNIT_SUPPORT_BIG_FONT" val="1"/>
  <p:tag name="KSO_WM_UNIT_SUPPORT_UNIT_TYPE" val="[&quot;d&quot;,&quot;α&quot;,&quot;β&quot;,&quot;θ&quot;]"/>
  <p:tag name="KSO_WM_TEMPLATE_ASSEMBLE_XID" val="60656f2f4054ed1e2fb80513"/>
  <p:tag name="KSO_WM_TEMPLATE_ASSEMBLE_GROUPID" val="60656f2f4054ed1e2fb80513"/>
  <p:tag name="WM_BEAUTIFY_ZORDER_FLAG_TAG" val="8"/>
</p:tagLst>
</file>

<file path=ppt/tags/tag33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55:34&quot;,&quot;maxSize&quot;:{&quot;size1&quot;:20},&quot;minSize&quot;:{&quot;size1&quot;:11.2},&quot;normalSize&quot;:{&quot;size1&quot;:11.2},&quot;subLayout&quot;:[{&quot;id&quot;:&quot;2023-02-17T16:55:34&quot;,&quot;margin&quot;:{&quot;bottom&quot;:0.025999998673796654,&quot;left&quot;:1.2699999809265137,&quot;right&quot;:1.2699999809265137,&quot;top&quot;:0.4230000376701355},&quot;type&quot;:0},{&quot;id&quot;:&quot;2023-02-17T16:55:3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3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3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3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3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3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3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 name="WM_BEAUTIFY_ZORDER_FLAG_TAG" val="4"/>
</p:tagLst>
</file>

<file path=ppt/tags/tag33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55:34&quot;,&quot;maxSize&quot;:{&quot;size1&quot;:20},&quot;minSize&quot;:{&quot;size1&quot;:11.2},&quot;normalSize&quot;:{&quot;size1&quot;:11.2},&quot;subLayout&quot;:[{&quot;id&quot;:&quot;2023-02-17T16:55:34&quot;,&quot;margin&quot;:{&quot;bottom&quot;:0.025999998673796654,&quot;left&quot;:1.2699999809265137,&quot;right&quot;:1.2699999809265137,&quot;top&quot;:0.4230000376701355},&quot;type&quot;:0},{&quot;id&quot;:&quot;2023-02-17T16:55:3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3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4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34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4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4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 name="WM_BEAUTIFY_ZORDER_FLAG_TAG" val="4"/>
</p:tagLst>
</file>

<file path=ppt/tags/tag34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55:34&quot;,&quot;maxSize&quot;:{&quot;size1&quot;:20},&quot;minSize&quot;:{&quot;size1&quot;:11.2},&quot;normalSize&quot;:{&quot;size1&quot;:11.2},&quot;subLayout&quot;:[{&quot;id&quot;:&quot;2023-02-17T16:55:34&quot;,&quot;margin&quot;:{&quot;bottom&quot;:0.025999998673796654,&quot;left&quot;:1.2699999809265137,&quot;right&quot;:1.2699999809265137,&quot;top&quot;:0.4230000376701355},&quot;type&quot;:0},{&quot;id&quot;:&quot;2023-02-17T16:55:3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34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49.xml><?xml version="1.0" encoding="utf-8"?>
<p:tagLst xmlns:p="http://schemas.openxmlformats.org/presentationml/2006/main">
  <p:tag name="KSO_WPP_MARK_KEY" val="b6ac4ed0-ceaf-4302-a79b-ada8caca73ff"/>
  <p:tag name="COMMONDATA" val="eyJoZGlkIjoiM2ZkOWNkYTBmYTc1NmM3OTQxOWUwMmNjNTIwYzFmZGUifQ=="/>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6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6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4&quot;,&quot;maxSize&quot;:{&quot;size1&quot;:20},&quot;minSize&quot;:{&quot;size1&quot;:11.2},&quot;normalSize&quot;:{&quot;size1&quot;:11.2},&quot;subLayout&quot;:[{&quot;id&quot;:&quot;2023-02-17T16:26:14&quot;,&quot;margin&quot;:{&quot;bottom&quot;:0.025999998673796654,&quot;left&quot;:1.2699999809265137,&quot;right&quot;:1.2699999809265137,&quot;top&quot;:0.4230000376701355},&quot;type&quot;:0},{&quot;id&quot;:&quot;2023-02-17T16:26:1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PLACING_PICTURE_USER_VIEWPORT" val="{&quot;height&quot;:7632,&quot;width&quot;:13332}"/>
</p:tagLst>
</file>

<file path=ppt/tags/tag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8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8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8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8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 name="WM_BEAUTIFY_ZORDER_FLAG_TAG" val="3"/>
</p:tagLst>
</file>

<file path=ppt/tags/tag91.xml><?xml version="1.0" encoding="utf-8"?>
<p:tagLst xmlns:p="http://schemas.openxmlformats.org/presentationml/2006/main">
  <p:tag name="KSO_WM_UNIT_PLACING_PICTURE_USER_VIEWPORT" val="{&quot;height&quot;:708,&quot;width&quot;:4200}"/>
</p:tagLst>
</file>

<file path=ppt/tags/tag9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02-17T16:26:14&quot;,&quot;maxSize&quot;:{&quot;size1&quot;:20},&quot;minSize&quot;:{&quot;size1&quot;:11.2},&quot;normalSize&quot;:{&quot;size1&quot;:11.2},&quot;subLayout&quot;:[{&quot;id&quot;:&quot;2023-02-17T16:26:14&quot;,&quot;margin&quot;:{&quot;bottom&quot;:0.025999998673796654,&quot;left&quot;:1.2699999809265137,&quot;right&quot;:1.2699999809265137,&quot;top&quot;:0.4230000376701355},&quot;type&quot;:0},{&quot;id&quot;:&quot;2023-02-17T16:26:1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 name="KSO_WM_SLIDE_BK_DARK_LIGHT" val="2"/>
</p:tagLst>
</file>

<file path=ppt/tags/tag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9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UNIT_FILL_FORE_SCHEMECOLOR_INDEX_BRIGHTNESS" val="0"/>
  <p:tag name="KSO_WM_UNIT_FILL_FORE_SCHEMECOLOR_INDEX" val="6"/>
  <p:tag name="KSO_WM_UNIT_FILL_TYPE" val="1"/>
  <p:tag name="KSO_WM_UNIT_TEXT_FILL_FORE_SCHEMECOLOR_INDEX_BRIGHTNESS" val="0.15"/>
  <p:tag name="KSO_WM_UNIT_TEXT_FILL_FORE_SCHEMECOLOR_INDEX" val="13"/>
  <p:tag name="KSO_WM_UNIT_TEXT_FILL_TYPE" val="1"/>
</p:tagLst>
</file>

<file path=ppt/tags/tag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2*i*4"/>
  <p:tag name="KSO_WM_UNIT_LAYERLEVEL" val="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15"/>
  <p:tag name="KSO_WM_UNIT_TEXT_FILL_FORE_SCHEMECOLOR_INDEX" val="13"/>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9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9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843_1*f*1"/>
  <p:tag name="KSO_WM_TEMPLATE_CATEGORY" val="diagram"/>
  <p:tag name="KSO_WM_TEMPLATE_INDEX" val="20212843"/>
  <p:tag name="KSO_WM_UNIT_LAYERLEVEL" val="1"/>
  <p:tag name="KSO_WM_TAG_VERSION" val="1.0"/>
  <p:tag name="KSO_WM_BEAUTIFY_FLAG" val="#wm#"/>
  <p:tag name="KSO_WM_UNIT_DEFAULT_FONT" val="14;20;2"/>
  <p:tag name="KSO_WM_UNIT_BLOCK" val="0"/>
  <p:tag name="KSO_WM_UNIT_VALUE" val="576"/>
  <p:tag name="KSO_WM_UNIT_SHOW_EDIT_AREA_INDICATION" val="1"/>
  <p:tag name="KSO_WM_CHIP_GROUPID" val="5e6b05596848fb12bee65ac8"/>
  <p:tag name="KSO_WM_CHIP_XID" val="5e6b05596848fb12bee65aca"/>
  <p:tag name="KSO_WM_UNIT_DEC_AREA_ID" val="8cb1ccbfd41a4f08aa021a2337e676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3f115901fe44f3787d5c3752471e8b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644054ed1e2fb8092e"/>
  <p:tag name="KSO_WM_TEMPLATE_ASSEMBLE_GROUPID" val="60656f644054ed1e2fb8092e"/>
  <p:tag name="WM_BEAUTIFY_ZORDER_FLAG_TAG" val="3"/>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4370</Words>
  <Application>WPS 演示</Application>
  <PresentationFormat>宽屏</PresentationFormat>
  <Paragraphs>349</Paragraphs>
  <Slides>43</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43</vt:i4>
      </vt:variant>
    </vt:vector>
  </HeadingPairs>
  <TitlesOfParts>
    <vt:vector size="62" baseType="lpstr">
      <vt:lpstr>Arial</vt:lpstr>
      <vt:lpstr>宋体</vt:lpstr>
      <vt:lpstr>Wingdings</vt:lpstr>
      <vt:lpstr>微软雅黑</vt:lpstr>
      <vt:lpstr>Wingdings</vt:lpstr>
      <vt:lpstr>方正黑体_GBK</vt:lpstr>
      <vt:lpstr>Arial Unicode MS</vt:lpstr>
      <vt:lpstr>思源黑体</vt:lpstr>
      <vt:lpstr>Helvetica</vt:lpstr>
      <vt:lpstr>Montserrat</vt:lpstr>
      <vt:lpstr>Montserrat Medium</vt:lpstr>
      <vt:lpstr>Segoe Print</vt:lpstr>
      <vt:lpstr>Montserrat SemiBold</vt:lpstr>
      <vt:lpstr>思源宋体</vt:lpstr>
      <vt:lpstr>Calibri</vt:lpstr>
      <vt:lpstr>Segoe UI</vt:lpstr>
      <vt:lpstr>BatangChe</vt:lpstr>
      <vt:lpstr>黑体</vt:lpstr>
      <vt:lpstr>Office 主题​​</vt:lpstr>
      <vt:lpstr>PowerPoint 演示文稿</vt:lpstr>
      <vt:lpstr>PowerPoint 演示文稿</vt:lpstr>
      <vt:lpstr>PowerPoint 演示文稿</vt:lpstr>
      <vt:lpstr>选题背景</vt:lpstr>
      <vt:lpstr>PowerPoint 演示文稿</vt:lpstr>
      <vt:lpstr>开发环境</vt:lpstr>
      <vt:lpstr>PowerPoint 演示文稿</vt:lpstr>
      <vt:lpstr>前端页面设计</vt:lpstr>
      <vt:lpstr>PowerPoint 演示文稿</vt:lpstr>
      <vt:lpstr>PowerPoint 演示文稿</vt:lpstr>
      <vt:lpstr>PowerPoint 演示文稿</vt:lpstr>
      <vt:lpstr>PowerPoint 演示文稿</vt:lpstr>
      <vt:lpstr>PowerPoint 演示文稿</vt:lpstr>
      <vt:lpstr>数据处理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特征提取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克卜勒</cp:lastModifiedBy>
  <cp:revision>234</cp:revision>
  <dcterms:created xsi:type="dcterms:W3CDTF">2020-09-07T08:17:00Z</dcterms:created>
  <dcterms:modified xsi:type="dcterms:W3CDTF">2023-02-17T10:33:50Z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E355890B779B46AB8D18223F0985992B</vt:lpwstr>
  </property>
</Properties>
</file>